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6"/>
  </p:notesMasterIdLst>
  <p:sldIdLst>
    <p:sldId id="256" r:id="rId2"/>
    <p:sldId id="257" r:id="rId3"/>
    <p:sldId id="258" r:id="rId4"/>
    <p:sldId id="259" r:id="rId5"/>
    <p:sldId id="29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6" r:id="rId32"/>
    <p:sldId id="285"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C32AEB-F6C5-4EA6-AB6B-306B78C466D8}" type="datetimeFigureOut">
              <a:rPr lang="tr-TR" smtClean="0"/>
              <a:t>14.09.2023</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31EC06-CB50-4C35-80D0-B778C60F84A7}" type="slidenum">
              <a:rPr lang="tr-TR" smtClean="0"/>
              <a:t>‹#›</a:t>
            </a:fld>
            <a:endParaRPr lang="tr-TR"/>
          </a:p>
        </p:txBody>
      </p:sp>
    </p:spTree>
    <p:extLst>
      <p:ext uri="{BB962C8B-B14F-4D97-AF65-F5344CB8AC3E}">
        <p14:creationId xmlns:p14="http://schemas.microsoft.com/office/powerpoint/2010/main" val="797883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a:t>GRUP YAP 10 DAKİKA SÜRE VER</a:t>
            </a:r>
          </a:p>
        </p:txBody>
      </p:sp>
      <p:sp>
        <p:nvSpPr>
          <p:cNvPr id="4" name="Slayt Numarası Yer Tutucusu 3"/>
          <p:cNvSpPr>
            <a:spLocks noGrp="1"/>
          </p:cNvSpPr>
          <p:nvPr>
            <p:ph type="sldNum" sz="quarter" idx="5"/>
          </p:nvPr>
        </p:nvSpPr>
        <p:spPr/>
        <p:txBody>
          <a:bodyPr/>
          <a:lstStyle/>
          <a:p>
            <a:fld id="{AC31EC06-CB50-4C35-80D0-B778C60F84A7}" type="slidenum">
              <a:rPr lang="tr-TR" smtClean="0"/>
              <a:t>24</a:t>
            </a:fld>
            <a:endParaRPr lang="tr-TR"/>
          </a:p>
        </p:txBody>
      </p:sp>
    </p:spTree>
    <p:extLst>
      <p:ext uri="{BB962C8B-B14F-4D97-AF65-F5344CB8AC3E}">
        <p14:creationId xmlns:p14="http://schemas.microsoft.com/office/powerpoint/2010/main" val="392761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79316EA0-CEC5-4495-A709-95F21A3AA19F}" type="datetimeFigureOut">
              <a:rPr lang="tr-TR" smtClean="0"/>
              <a:t>14.09.2023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9B459BA-8EE2-41B7-A392-01C7B22F579E}" type="slidenum">
              <a:rPr lang="tr-TR" smtClean="0"/>
              <a:t>‹#›</a:t>
            </a:fld>
            <a:endParaRPr lang="tr-T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39530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9316EA0-CEC5-4495-A709-95F21A3AA19F}" type="datetimeFigureOut">
              <a:rPr lang="tr-TR" smtClean="0"/>
              <a:t>14.09.2023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9B459BA-8EE2-41B7-A392-01C7B22F579E}" type="slidenum">
              <a:rPr lang="tr-TR" smtClean="0"/>
              <a:t>‹#›</a:t>
            </a:fld>
            <a:endParaRPr lang="tr-TR"/>
          </a:p>
        </p:txBody>
      </p:sp>
    </p:spTree>
    <p:extLst>
      <p:ext uri="{BB962C8B-B14F-4D97-AF65-F5344CB8AC3E}">
        <p14:creationId xmlns:p14="http://schemas.microsoft.com/office/powerpoint/2010/main" val="1926315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Dikey Başlık ve Metin">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9316EA0-CEC5-4495-A709-95F21A3AA19F}" type="datetimeFigureOut">
              <a:rPr lang="tr-TR" smtClean="0"/>
              <a:t>14.09.2023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9B459BA-8EE2-41B7-A392-01C7B22F579E}" type="slidenum">
              <a:rPr lang="tr-TR" smtClean="0"/>
              <a:t>‹#›</a:t>
            </a:fld>
            <a:endParaRPr lang="tr-TR"/>
          </a:p>
        </p:txBody>
      </p:sp>
    </p:spTree>
    <p:extLst>
      <p:ext uri="{BB962C8B-B14F-4D97-AF65-F5344CB8AC3E}">
        <p14:creationId xmlns:p14="http://schemas.microsoft.com/office/powerpoint/2010/main" val="823401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9316EA0-CEC5-4495-A709-95F21A3AA19F}" type="datetimeFigureOut">
              <a:rPr lang="tr-TR" smtClean="0"/>
              <a:t>14.09.2023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9B459BA-8EE2-41B7-A392-01C7B22F579E}" type="slidenum">
              <a:rPr lang="tr-TR" smtClean="0"/>
              <a:t>‹#›</a:t>
            </a:fld>
            <a:endParaRPr lang="tr-TR"/>
          </a:p>
        </p:txBody>
      </p:sp>
    </p:spTree>
    <p:extLst>
      <p:ext uri="{BB962C8B-B14F-4D97-AF65-F5344CB8AC3E}">
        <p14:creationId xmlns:p14="http://schemas.microsoft.com/office/powerpoint/2010/main" val="2374707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 Bilgis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79316EA0-CEC5-4495-A709-95F21A3AA19F}" type="datetimeFigureOut">
              <a:rPr lang="tr-TR" smtClean="0"/>
              <a:t>14.09.2023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9B459BA-8EE2-41B7-A392-01C7B22F579E}" type="slidenum">
              <a:rPr lang="tr-TR" smtClean="0"/>
              <a:t>‹#›</a:t>
            </a:fld>
            <a:endParaRPr lang="tr-TR"/>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8176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79316EA0-CEC5-4495-A709-95F21A3AA19F}" type="datetimeFigureOut">
              <a:rPr lang="tr-TR" smtClean="0"/>
              <a:t>14.09.2023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49B459BA-8EE2-41B7-A392-01C7B22F579E}" type="slidenum">
              <a:rPr lang="tr-TR" smtClean="0"/>
              <a:t>‹#›</a:t>
            </a:fld>
            <a:endParaRPr lang="tr-TR"/>
          </a:p>
        </p:txBody>
      </p:sp>
    </p:spTree>
    <p:extLst>
      <p:ext uri="{BB962C8B-B14F-4D97-AF65-F5344CB8AC3E}">
        <p14:creationId xmlns:p14="http://schemas.microsoft.com/office/powerpoint/2010/main" val="2125205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097280" y="2582334"/>
            <a:ext cx="4937760" cy="33782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217920" y="2582334"/>
            <a:ext cx="4937760" cy="33782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79316EA0-CEC5-4495-A709-95F21A3AA19F}" type="datetimeFigureOut">
              <a:rPr lang="tr-TR" smtClean="0"/>
              <a:t>14.09.2023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49B459BA-8EE2-41B7-A392-01C7B22F579E}" type="slidenum">
              <a:rPr lang="tr-TR" smtClean="0"/>
              <a:t>‹#›</a:t>
            </a:fld>
            <a:endParaRPr lang="tr-TR"/>
          </a:p>
        </p:txBody>
      </p:sp>
    </p:spTree>
    <p:extLst>
      <p:ext uri="{BB962C8B-B14F-4D97-AF65-F5344CB8AC3E}">
        <p14:creationId xmlns:p14="http://schemas.microsoft.com/office/powerpoint/2010/main" val="1497879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79316EA0-CEC5-4495-A709-95F21A3AA19F}" type="datetimeFigureOut">
              <a:rPr lang="tr-TR" smtClean="0"/>
              <a:t>14.09.2023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49B459BA-8EE2-41B7-A392-01C7B22F579E}" type="slidenum">
              <a:rPr lang="tr-TR" smtClean="0"/>
              <a:t>‹#›</a:t>
            </a:fld>
            <a:endParaRPr lang="tr-TR"/>
          </a:p>
        </p:txBody>
      </p:sp>
    </p:spTree>
    <p:extLst>
      <p:ext uri="{BB962C8B-B14F-4D97-AF65-F5344CB8AC3E}">
        <p14:creationId xmlns:p14="http://schemas.microsoft.com/office/powerpoint/2010/main" val="3628601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9316EA0-CEC5-4495-A709-95F21A3AA19F}" type="datetimeFigureOut">
              <a:rPr lang="tr-TR" smtClean="0"/>
              <a:t>14.09.2023</a:t>
            </a:fld>
            <a:endParaRPr lang="tr-TR"/>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tr-TR"/>
          </a:p>
        </p:txBody>
      </p:sp>
      <p:sp>
        <p:nvSpPr>
          <p:cNvPr id="9" name="Slide Number Placeholder 8"/>
          <p:cNvSpPr>
            <a:spLocks noGrp="1"/>
          </p:cNvSpPr>
          <p:nvPr>
            <p:ph type="sldNum" sz="quarter" idx="12"/>
          </p:nvPr>
        </p:nvSpPr>
        <p:spPr/>
        <p:txBody>
          <a:bodyPr/>
          <a:lstStyle/>
          <a:p>
            <a:fld id="{49B459BA-8EE2-41B7-A392-01C7B22F579E}" type="slidenum">
              <a:rPr lang="tr-TR" smtClean="0"/>
              <a:t>‹#›</a:t>
            </a:fld>
            <a:endParaRPr lang="tr-TR"/>
          </a:p>
        </p:txBody>
      </p:sp>
    </p:spTree>
    <p:extLst>
      <p:ext uri="{BB962C8B-B14F-4D97-AF65-F5344CB8AC3E}">
        <p14:creationId xmlns:p14="http://schemas.microsoft.com/office/powerpoint/2010/main" val="3533389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tr-TR"/>
              <a:t>Asıl başlık stilini düzenlemek için tıklayın</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79316EA0-CEC5-4495-A709-95F21A3AA19F}" type="datetimeFigureOut">
              <a:rPr lang="tr-TR" smtClean="0"/>
              <a:t>14.09.2023</a:t>
            </a:fld>
            <a:endParaRPr lang="tr-TR"/>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tr-T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9B459BA-8EE2-41B7-A392-01C7B22F579E}" type="slidenum">
              <a:rPr lang="tr-TR" smtClean="0"/>
              <a:t>‹#›</a:t>
            </a:fld>
            <a:endParaRPr lang="tr-TR"/>
          </a:p>
        </p:txBody>
      </p:sp>
    </p:spTree>
    <p:extLst>
      <p:ext uri="{BB962C8B-B14F-4D97-AF65-F5344CB8AC3E}">
        <p14:creationId xmlns:p14="http://schemas.microsoft.com/office/powerpoint/2010/main" val="165875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79316EA0-CEC5-4495-A709-95F21A3AA19F}" type="datetimeFigureOut">
              <a:rPr lang="tr-TR" smtClean="0"/>
              <a:t>14.09.2023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49B459BA-8EE2-41B7-A392-01C7B22F579E}" type="slidenum">
              <a:rPr lang="tr-TR" smtClean="0"/>
              <a:t>‹#›</a:t>
            </a:fld>
            <a:endParaRPr lang="tr-TR"/>
          </a:p>
        </p:txBody>
      </p:sp>
    </p:spTree>
    <p:extLst>
      <p:ext uri="{BB962C8B-B14F-4D97-AF65-F5344CB8AC3E}">
        <p14:creationId xmlns:p14="http://schemas.microsoft.com/office/powerpoint/2010/main" val="1409795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9316EA0-CEC5-4495-A709-95F21A3AA19F}" type="datetimeFigureOut">
              <a:rPr lang="tr-TR" smtClean="0"/>
              <a:t>14.09.2023</a:t>
            </a:fld>
            <a:endParaRPr lang="tr-TR"/>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tr-T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9B459BA-8EE2-41B7-A392-01C7B22F579E}" type="slidenum">
              <a:rPr lang="tr-TR" smtClean="0"/>
              <a:t>‹#›</a:t>
            </a:fld>
            <a:endParaRPr lang="tr-TR"/>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135916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FDC8F027-E1F4-F1B7-6206-3707D3D3F17F}"/>
              </a:ext>
            </a:extLst>
          </p:cNvPr>
          <p:cNvSpPr/>
          <p:nvPr/>
        </p:nvSpPr>
        <p:spPr>
          <a:xfrm>
            <a:off x="2739634" y="153412"/>
            <a:ext cx="6459514" cy="3046988"/>
          </a:xfrm>
          <a:prstGeom prst="rect">
            <a:avLst/>
          </a:prstGeom>
          <a:noFill/>
        </p:spPr>
        <p:txBody>
          <a:bodyPr wrap="square" lIns="91440" tIns="45720" rIns="91440" bIns="45720">
            <a:spAutoFit/>
          </a:bodyPr>
          <a:lstStyle/>
          <a:p>
            <a:pPr algn="ctr"/>
            <a:r>
              <a:rPr lang="tr-TR" sz="9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SİBER GÜVENLİK </a:t>
            </a:r>
          </a:p>
        </p:txBody>
      </p:sp>
      <p:pic>
        <p:nvPicPr>
          <p:cNvPr id="5" name="Resim 4">
            <a:extLst>
              <a:ext uri="{FF2B5EF4-FFF2-40B4-BE49-F238E27FC236}">
                <a16:creationId xmlns:a16="http://schemas.microsoft.com/office/drawing/2014/main" id="{4E3EDD02-D659-FD1A-BE5A-1B7062C9704A}"/>
              </a:ext>
            </a:extLst>
          </p:cNvPr>
          <p:cNvPicPr>
            <a:picLocks noChangeAspect="1"/>
          </p:cNvPicPr>
          <p:nvPr/>
        </p:nvPicPr>
        <p:blipFill>
          <a:blip r:embed="rId2"/>
          <a:stretch>
            <a:fillRect/>
          </a:stretch>
        </p:blipFill>
        <p:spPr>
          <a:xfrm>
            <a:off x="1247579" y="2982350"/>
            <a:ext cx="9696842" cy="3362179"/>
          </a:xfrm>
          <a:prstGeom prst="rect">
            <a:avLst/>
          </a:prstGeom>
        </p:spPr>
      </p:pic>
    </p:spTree>
    <p:extLst>
      <p:ext uri="{BB962C8B-B14F-4D97-AF65-F5344CB8AC3E}">
        <p14:creationId xmlns:p14="http://schemas.microsoft.com/office/powerpoint/2010/main" val="88555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C6DFEC4F-3E9B-C340-37CA-FBA06522C240}"/>
              </a:ext>
            </a:extLst>
          </p:cNvPr>
          <p:cNvSpPr/>
          <p:nvPr/>
        </p:nvSpPr>
        <p:spPr>
          <a:xfrm>
            <a:off x="787432" y="2967335"/>
            <a:ext cx="10617137"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tr-TR" sz="5400" b="1" dirty="0">
                <a:ln/>
                <a:solidFill>
                  <a:schemeClr val="accent3"/>
                </a:solidFill>
              </a:rPr>
              <a:t>Bilgi güvenliğinden ne anlıyorsunuz?</a:t>
            </a:r>
          </a:p>
        </p:txBody>
      </p:sp>
    </p:spTree>
    <p:extLst>
      <p:ext uri="{BB962C8B-B14F-4D97-AF65-F5344CB8AC3E}">
        <p14:creationId xmlns:p14="http://schemas.microsoft.com/office/powerpoint/2010/main" val="1855336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D7FBF354-E552-5A1D-8621-62A339602394}"/>
              </a:ext>
            </a:extLst>
          </p:cNvPr>
          <p:cNvSpPr>
            <a:spLocks noGrp="1"/>
          </p:cNvSpPr>
          <p:nvPr>
            <p:ph idx="1"/>
          </p:nvPr>
        </p:nvSpPr>
        <p:spPr>
          <a:xfrm>
            <a:off x="1659987" y="2281833"/>
            <a:ext cx="10058400" cy="4023360"/>
          </a:xfrm>
        </p:spPr>
        <p:txBody>
          <a:bodyPr/>
          <a:lstStyle/>
          <a:p>
            <a:r>
              <a:rPr lang="tr-TR" dirty="0">
                <a:highlight>
                  <a:srgbClr val="FFFF00"/>
                </a:highlight>
              </a:rPr>
              <a:t>Bilgi güvenliği, bilginin birtakım temel özelliklerinin korunması anlamına gelir. Bu</a:t>
            </a:r>
          </a:p>
          <a:p>
            <a:r>
              <a:rPr lang="tr-TR" dirty="0">
                <a:highlight>
                  <a:srgbClr val="FFFF00"/>
                </a:highlight>
              </a:rPr>
              <a:t>özelliklerden başlıcaları aşağıda verilmektedir</a:t>
            </a:r>
          </a:p>
        </p:txBody>
      </p:sp>
    </p:spTree>
    <p:extLst>
      <p:ext uri="{BB962C8B-B14F-4D97-AF65-F5344CB8AC3E}">
        <p14:creationId xmlns:p14="http://schemas.microsoft.com/office/powerpoint/2010/main" val="33579598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E1AF813-2D2F-4B78-9216-388AF161ED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2" name="Rectangle 11">
            <a:extLst>
              <a:ext uri="{FF2B5EF4-FFF2-40B4-BE49-F238E27FC236}">
                <a16:creationId xmlns:a16="http://schemas.microsoft.com/office/drawing/2014/main" id="{C47181D2-95D5-4439-9BDF-14D4FDC7BD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pic>
        <p:nvPicPr>
          <p:cNvPr id="5" name="İçerik Yer Tutucusu 4" descr="simetri, bakışım, origami içeren bir resim&#10;&#10;Açıklama otomatik olarak oluşturuldu">
            <a:extLst>
              <a:ext uri="{FF2B5EF4-FFF2-40B4-BE49-F238E27FC236}">
                <a16:creationId xmlns:a16="http://schemas.microsoft.com/office/drawing/2014/main" id="{AEF8EB1F-D72E-7FA4-6514-C714399315A6}"/>
              </a:ext>
            </a:extLst>
          </p:cNvPr>
          <p:cNvPicPr>
            <a:picLocks noGrp="1" noChangeAspect="1"/>
          </p:cNvPicPr>
          <p:nvPr>
            <p:ph idx="1"/>
          </p:nvPr>
        </p:nvPicPr>
        <p:blipFill rotWithShape="1">
          <a:blip r:embed="rId2"/>
          <a:srcRect t="7262" b="5529"/>
          <a:stretch/>
        </p:blipFill>
        <p:spPr>
          <a:xfrm>
            <a:off x="20" y="10"/>
            <a:ext cx="12191980" cy="6857990"/>
          </a:xfrm>
          <a:prstGeom prst="rect">
            <a:avLst/>
          </a:prstGeom>
        </p:spPr>
      </p:pic>
    </p:spTree>
    <p:extLst>
      <p:ext uri="{BB962C8B-B14F-4D97-AF65-F5344CB8AC3E}">
        <p14:creationId xmlns:p14="http://schemas.microsoft.com/office/powerpoint/2010/main" val="3060062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0FA0903B-BFA4-F2E9-D66B-25A44E2B4CB4}"/>
              </a:ext>
            </a:extLst>
          </p:cNvPr>
          <p:cNvSpPr>
            <a:spLocks noGrp="1"/>
          </p:cNvSpPr>
          <p:nvPr>
            <p:ph idx="1"/>
          </p:nvPr>
        </p:nvSpPr>
        <p:spPr>
          <a:xfrm>
            <a:off x="1448972" y="2394374"/>
            <a:ext cx="10058400" cy="4023360"/>
          </a:xfrm>
        </p:spPr>
        <p:txBody>
          <a:bodyPr/>
          <a:lstStyle/>
          <a:p>
            <a:r>
              <a:rPr lang="tr-TR" dirty="0"/>
              <a:t>Gizlilik: Sadece yetkisi olan kişilerin bilgiyi görebilmesidir. Bir başka deyişle, yetkisiz</a:t>
            </a:r>
          </a:p>
          <a:p>
            <a:r>
              <a:rPr lang="tr-TR" dirty="0"/>
              <a:t>kişilerin bilgiye ulaşamaması, onu okuyamaması anlamına gelir.</a:t>
            </a:r>
          </a:p>
          <a:p>
            <a:r>
              <a:rPr lang="tr-TR" dirty="0"/>
              <a:t>Bilginin gizli olup olmadığını ve onu görmeye kimin yetkili olduğunu genellikle bilginin sahibi</a:t>
            </a:r>
          </a:p>
          <a:p>
            <a:r>
              <a:rPr lang="tr-TR" dirty="0"/>
              <a:t>veya bilgiyi üreten belirler.</a:t>
            </a:r>
          </a:p>
        </p:txBody>
      </p:sp>
      <p:sp>
        <p:nvSpPr>
          <p:cNvPr id="4" name="Dikdörtgen 3">
            <a:extLst>
              <a:ext uri="{FF2B5EF4-FFF2-40B4-BE49-F238E27FC236}">
                <a16:creationId xmlns:a16="http://schemas.microsoft.com/office/drawing/2014/main" id="{3098AE79-C8AB-516F-3DC7-D19466815510}"/>
              </a:ext>
            </a:extLst>
          </p:cNvPr>
          <p:cNvSpPr/>
          <p:nvPr/>
        </p:nvSpPr>
        <p:spPr>
          <a:xfrm>
            <a:off x="4580092" y="660234"/>
            <a:ext cx="2412840" cy="923330"/>
          </a:xfrm>
          <a:prstGeom prst="rect">
            <a:avLst/>
          </a:prstGeom>
          <a:noFill/>
        </p:spPr>
        <p:txBody>
          <a:bodyPr wrap="none" lIns="91440" tIns="45720" rIns="91440" bIns="45720">
            <a:spAutoFit/>
          </a:bodyPr>
          <a:lstStyle/>
          <a:p>
            <a:pPr algn="ctr"/>
            <a:r>
              <a:rPr lang="tr-TR" sz="5400" dirty="0">
                <a:ln w="0"/>
                <a:effectLst>
                  <a:outerShdw blurRad="38100" dist="19050" dir="2700000" algn="tl" rotWithShape="0">
                    <a:schemeClr val="dk1">
                      <a:alpha val="40000"/>
                    </a:schemeClr>
                  </a:outerShdw>
                </a:effectLst>
              </a:rPr>
              <a:t>GİZLİLİK</a:t>
            </a:r>
            <a:endParaRPr lang="tr-TR"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795788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66D1A4B2-3D2A-4227-DC6A-EA793E9D3E5C}"/>
              </a:ext>
            </a:extLst>
          </p:cNvPr>
          <p:cNvSpPr/>
          <p:nvPr/>
        </p:nvSpPr>
        <p:spPr>
          <a:xfrm>
            <a:off x="45529" y="2967335"/>
            <a:ext cx="12100941" cy="923330"/>
          </a:xfrm>
          <a:prstGeom prst="rect">
            <a:avLst/>
          </a:prstGeom>
          <a:noFill/>
        </p:spPr>
        <p:txBody>
          <a:bodyPr wrap="none" lIns="91440" tIns="45720" rIns="91440" bIns="45720">
            <a:spAutoFit/>
          </a:bodyPr>
          <a:lstStyle/>
          <a:p>
            <a:pPr algn="ctr"/>
            <a:r>
              <a:rPr lang="tr-TR"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Sizce hangi bilgilerin gizli olması gerekir?</a:t>
            </a:r>
          </a:p>
        </p:txBody>
      </p:sp>
    </p:spTree>
    <p:extLst>
      <p:ext uri="{BB962C8B-B14F-4D97-AF65-F5344CB8AC3E}">
        <p14:creationId xmlns:p14="http://schemas.microsoft.com/office/powerpoint/2010/main" val="2946760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BA07FCCC-D054-300A-63BC-3927624BDF65}"/>
              </a:ext>
            </a:extLst>
          </p:cNvPr>
          <p:cNvSpPr>
            <a:spLocks noGrp="1"/>
          </p:cNvSpPr>
          <p:nvPr>
            <p:ph idx="1"/>
          </p:nvPr>
        </p:nvSpPr>
        <p:spPr/>
        <p:txBody>
          <a:bodyPr/>
          <a:lstStyle/>
          <a:p>
            <a:r>
              <a:rPr lang="tr-TR" dirty="0">
                <a:highlight>
                  <a:srgbClr val="FFFF00"/>
                </a:highlight>
              </a:rPr>
              <a:t>Örnek olarak;</a:t>
            </a:r>
          </a:p>
          <a:p>
            <a:pPr>
              <a:buFont typeface="Wingdings" panose="05000000000000000000" pitchFamily="2" charset="2"/>
              <a:buChar char="§"/>
            </a:pPr>
            <a:r>
              <a:rPr lang="tr-TR" dirty="0">
                <a:highlight>
                  <a:srgbClr val="FFFF00"/>
                </a:highlight>
              </a:rPr>
              <a:t> Bir kurumun çalışanlarına ait ev adresi ve çocuklarının adları gibi kişisel bilgiler,</a:t>
            </a:r>
          </a:p>
          <a:p>
            <a:pPr>
              <a:buFont typeface="Wingdings" panose="05000000000000000000" pitchFamily="2" charset="2"/>
              <a:buChar char="§"/>
            </a:pPr>
            <a:r>
              <a:rPr lang="tr-TR" dirty="0">
                <a:highlight>
                  <a:srgbClr val="FFFF00"/>
                </a:highlight>
              </a:rPr>
              <a:t> Bir kuruluşa ait ticari sırlar,</a:t>
            </a:r>
          </a:p>
          <a:p>
            <a:pPr>
              <a:buFont typeface="Wingdings" panose="05000000000000000000" pitchFamily="2" charset="2"/>
              <a:buChar char="§"/>
            </a:pPr>
            <a:r>
              <a:rPr lang="tr-TR" dirty="0">
                <a:highlight>
                  <a:srgbClr val="FFFF00"/>
                </a:highlight>
              </a:rPr>
              <a:t> Kişinin cep telefonuna gelen mesajlar</a:t>
            </a:r>
          </a:p>
          <a:p>
            <a:r>
              <a:rPr lang="tr-TR" dirty="0">
                <a:highlight>
                  <a:srgbClr val="FFFF00"/>
                </a:highlight>
              </a:rPr>
              <a:t>gibi bilgilerin belli bir gizliliğe sahip olması gerekir. </a:t>
            </a:r>
          </a:p>
        </p:txBody>
      </p:sp>
    </p:spTree>
    <p:extLst>
      <p:ext uri="{BB962C8B-B14F-4D97-AF65-F5344CB8AC3E}">
        <p14:creationId xmlns:p14="http://schemas.microsoft.com/office/powerpoint/2010/main" val="3001982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7878441A-C27F-22EC-C471-A46CBD38B02C}"/>
              </a:ext>
            </a:extLst>
          </p:cNvPr>
          <p:cNvSpPr>
            <a:spLocks noGrp="1"/>
          </p:cNvSpPr>
          <p:nvPr>
            <p:ph idx="1"/>
          </p:nvPr>
        </p:nvSpPr>
        <p:spPr>
          <a:xfrm>
            <a:off x="1066800" y="1958275"/>
            <a:ext cx="10058400" cy="4023360"/>
          </a:xfrm>
        </p:spPr>
        <p:txBody>
          <a:bodyPr/>
          <a:lstStyle/>
          <a:p>
            <a:r>
              <a:rPr lang="tr-TR" dirty="0"/>
              <a:t>Not: Aynı türdeki her bilginin aynı gizlilik düzeyine sahip olma zorunluluğu yoktur. Örneğin</a:t>
            </a:r>
          </a:p>
          <a:p>
            <a:r>
              <a:rPr lang="tr-TR" dirty="0"/>
              <a:t>telefona gelen bayram tebrik mesajı gizli olmayabilir ama banka hesabına girebilmeniz için</a:t>
            </a:r>
          </a:p>
          <a:p>
            <a:r>
              <a:rPr lang="tr-TR" dirty="0"/>
              <a:t>gelen tek kullanımlık şifreyi içeren mesaj gizli olmalıdır. Hangi bilginin kime açık kimden gizli</a:t>
            </a:r>
          </a:p>
          <a:p>
            <a:r>
              <a:rPr lang="tr-TR" dirty="0"/>
              <a:t>olduğu da duruma bağlıdır. Bir kuruluşun ticari sırlarını en üst düzeydeki bazı yöneticiler</a:t>
            </a:r>
          </a:p>
          <a:p>
            <a:r>
              <a:rPr lang="tr-TR" dirty="0"/>
              <a:t>bilebilir ama bu bilgiler tanımlı birkaç kişi dışındaki herkesten gizli olmalıdır.</a:t>
            </a:r>
          </a:p>
          <a:p>
            <a:r>
              <a:rPr lang="tr-TR" dirty="0"/>
              <a:t>Bilgi güvenliğinde gizliliği korumakta kullanılan temel araç olan şifreleme, önümüzdeki derslerde incelenecektir.</a:t>
            </a:r>
          </a:p>
        </p:txBody>
      </p:sp>
    </p:spTree>
    <p:extLst>
      <p:ext uri="{BB962C8B-B14F-4D97-AF65-F5344CB8AC3E}">
        <p14:creationId xmlns:p14="http://schemas.microsoft.com/office/powerpoint/2010/main" val="1630455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79A8CB3F-755C-6C7B-0566-C6A9AEF402FA}"/>
              </a:ext>
            </a:extLst>
          </p:cNvPr>
          <p:cNvSpPr>
            <a:spLocks noGrp="1"/>
          </p:cNvSpPr>
          <p:nvPr>
            <p:ph idx="1"/>
          </p:nvPr>
        </p:nvSpPr>
        <p:spPr>
          <a:xfrm>
            <a:off x="1066800" y="2075933"/>
            <a:ext cx="10058400" cy="4023360"/>
          </a:xfrm>
        </p:spPr>
        <p:txBody>
          <a:bodyPr/>
          <a:lstStyle/>
          <a:p>
            <a:r>
              <a:rPr lang="tr-TR" dirty="0"/>
              <a:t>Bütünlük: Bilginin gerçeğe aykırı biçimde değişmemesi anlamına gelir. Bazı bilgiler (</a:t>
            </a:r>
            <a:r>
              <a:rPr lang="tr-TR" dirty="0" err="1"/>
              <a:t>örn</a:t>
            </a:r>
            <a:r>
              <a:rPr lang="tr-TR" dirty="0"/>
              <a:t>.</a:t>
            </a:r>
          </a:p>
          <a:p>
            <a:r>
              <a:rPr lang="tr-TR" dirty="0"/>
              <a:t>adres) zaman içinde değişebilir veya bilginin kaynağından güncellenebilir (</a:t>
            </a:r>
            <a:r>
              <a:rPr lang="tr-TR" dirty="0" err="1"/>
              <a:t>örn</a:t>
            </a:r>
            <a:r>
              <a:rPr lang="tr-TR" dirty="0"/>
              <a:t>. kişinin kendi</a:t>
            </a:r>
          </a:p>
          <a:p>
            <a:r>
              <a:rPr lang="tr-TR" dirty="0"/>
              <a:t>siparişini iptal etmesi). Böyle değişimler bütünlüğü ihlal etmez. Bilginin kaynağı veya onu</a:t>
            </a:r>
          </a:p>
          <a:p>
            <a:r>
              <a:rPr lang="tr-TR" dirty="0"/>
              <a:t>değiştirmeye yetkili kişiler dışında birilerinin bilgide değişiklik yapması ise bütünlüğü bozar.</a:t>
            </a:r>
          </a:p>
        </p:txBody>
      </p:sp>
      <p:sp>
        <p:nvSpPr>
          <p:cNvPr id="4" name="Dikdörtgen 3">
            <a:extLst>
              <a:ext uri="{FF2B5EF4-FFF2-40B4-BE49-F238E27FC236}">
                <a16:creationId xmlns:a16="http://schemas.microsoft.com/office/drawing/2014/main" id="{6FB584AA-9CCA-4E11-ED28-37F081463086}"/>
              </a:ext>
            </a:extLst>
          </p:cNvPr>
          <p:cNvSpPr/>
          <p:nvPr/>
        </p:nvSpPr>
        <p:spPr>
          <a:xfrm>
            <a:off x="3974326" y="758707"/>
            <a:ext cx="3314882" cy="923330"/>
          </a:xfrm>
          <a:prstGeom prst="rect">
            <a:avLst/>
          </a:prstGeom>
          <a:noFill/>
        </p:spPr>
        <p:txBody>
          <a:bodyPr wrap="none" lIns="91440" tIns="45720" rIns="91440" bIns="45720">
            <a:spAutoFit/>
          </a:bodyPr>
          <a:lstStyle/>
          <a:p>
            <a:pPr algn="ctr"/>
            <a:r>
              <a:rPr lang="tr-TR" sz="5400" b="0" cap="none" spc="0" dirty="0">
                <a:ln w="0"/>
                <a:solidFill>
                  <a:schemeClr val="tx1"/>
                </a:solidFill>
                <a:effectLst>
                  <a:outerShdw blurRad="38100" dist="19050" dir="2700000" algn="tl" rotWithShape="0">
                    <a:schemeClr val="dk1">
                      <a:alpha val="40000"/>
                    </a:schemeClr>
                  </a:outerShdw>
                </a:effectLst>
              </a:rPr>
              <a:t>BÜTÜNLÜK</a:t>
            </a:r>
          </a:p>
        </p:txBody>
      </p:sp>
    </p:spTree>
    <p:extLst>
      <p:ext uri="{BB962C8B-B14F-4D97-AF65-F5344CB8AC3E}">
        <p14:creationId xmlns:p14="http://schemas.microsoft.com/office/powerpoint/2010/main" val="23075476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BC066402-C802-B61C-CD03-07E9EFC47C5C}"/>
              </a:ext>
            </a:extLst>
          </p:cNvPr>
          <p:cNvSpPr>
            <a:spLocks noGrp="1"/>
          </p:cNvSpPr>
          <p:nvPr>
            <p:ph idx="1"/>
          </p:nvPr>
        </p:nvSpPr>
        <p:spPr>
          <a:xfrm>
            <a:off x="1434905" y="1887937"/>
            <a:ext cx="10058400" cy="4023360"/>
          </a:xfrm>
        </p:spPr>
        <p:txBody>
          <a:bodyPr/>
          <a:lstStyle/>
          <a:p>
            <a:r>
              <a:rPr lang="tr-TR" dirty="0">
                <a:highlight>
                  <a:srgbClr val="FFFF00"/>
                </a:highlight>
              </a:rPr>
              <a:t>Örnek olarak aşağıdaki durumlar bütünlüğe aykırıdır:</a:t>
            </a:r>
          </a:p>
          <a:p>
            <a:pPr>
              <a:buFont typeface="Wingdings" panose="05000000000000000000" pitchFamily="2" charset="2"/>
              <a:buChar char="§"/>
            </a:pPr>
            <a:r>
              <a:rPr lang="tr-TR" dirty="0">
                <a:highlight>
                  <a:srgbClr val="FFFF00"/>
                </a:highlight>
              </a:rPr>
              <a:t> Kardeşinizin telefonunuzda kayıtlı isimleri değiştirmesi,</a:t>
            </a:r>
          </a:p>
          <a:p>
            <a:pPr>
              <a:buFont typeface="Wingdings" panose="05000000000000000000" pitchFamily="2" charset="2"/>
              <a:buChar char="§"/>
            </a:pPr>
            <a:r>
              <a:rPr lang="tr-TR" dirty="0">
                <a:highlight>
                  <a:srgbClr val="FFFF00"/>
                </a:highlight>
              </a:rPr>
              <a:t> İnternetten indirdiğiniz bir dosyanın siz açana kadar herhangi bir nedenle bozulması,</a:t>
            </a:r>
          </a:p>
          <a:p>
            <a:pPr>
              <a:buFont typeface="Wingdings" panose="05000000000000000000" pitchFamily="2" charset="2"/>
              <a:buChar char="§"/>
            </a:pPr>
            <a:r>
              <a:rPr lang="tr-TR" dirty="0">
                <a:highlight>
                  <a:srgbClr val="FFFF00"/>
                </a:highlight>
              </a:rPr>
              <a:t> Annenizin yemek tarifi defterinde bulunan kek tarifindeki “2 su bardağı şeker” yazısını</a:t>
            </a:r>
          </a:p>
          <a:p>
            <a:r>
              <a:rPr lang="tr-TR" dirty="0">
                <a:highlight>
                  <a:srgbClr val="FFFF00"/>
                </a:highlight>
              </a:rPr>
              <a:t>“4 su bardağı şeker” diye değiştirmeniz.</a:t>
            </a:r>
          </a:p>
          <a:p>
            <a:r>
              <a:rPr lang="tr-TR" dirty="0">
                <a:highlight>
                  <a:srgbClr val="FFFF00"/>
                </a:highlight>
              </a:rPr>
              <a:t>Sonuçta, bilginin gerçeğe aykırı biçimde değişmediğinin garanti edilmesi, eğer değiştiyse</a:t>
            </a:r>
          </a:p>
          <a:p>
            <a:r>
              <a:rPr lang="tr-TR" dirty="0">
                <a:highlight>
                  <a:srgbClr val="FFFF00"/>
                </a:highlight>
              </a:rPr>
              <a:t>bunun bilinmesi çok önemlidir. Bunu sağlamak için bazı matematiksel yöntemler kullanılır.</a:t>
            </a:r>
          </a:p>
          <a:p>
            <a:r>
              <a:rPr lang="tr-TR" dirty="0">
                <a:highlight>
                  <a:srgbClr val="FFFF00"/>
                </a:highlight>
              </a:rPr>
              <a:t>Bu yöntemler önümüzdeki derslerde incelenecektir.</a:t>
            </a:r>
          </a:p>
          <a:p>
            <a:endParaRPr lang="tr-TR" dirty="0"/>
          </a:p>
        </p:txBody>
      </p:sp>
    </p:spTree>
    <p:extLst>
      <p:ext uri="{BB962C8B-B14F-4D97-AF65-F5344CB8AC3E}">
        <p14:creationId xmlns:p14="http://schemas.microsoft.com/office/powerpoint/2010/main" val="5534532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DC1C6EBA-F6B1-58A3-A569-94490EA599E7}"/>
              </a:ext>
            </a:extLst>
          </p:cNvPr>
          <p:cNvSpPr>
            <a:spLocks noGrp="1"/>
          </p:cNvSpPr>
          <p:nvPr>
            <p:ph idx="1"/>
          </p:nvPr>
        </p:nvSpPr>
        <p:spPr>
          <a:xfrm>
            <a:off x="1336431" y="2834640"/>
            <a:ext cx="10058400" cy="4023360"/>
          </a:xfrm>
        </p:spPr>
        <p:txBody>
          <a:bodyPr/>
          <a:lstStyle/>
          <a:p>
            <a:r>
              <a:rPr lang="tr-TR" dirty="0"/>
              <a:t>Not: Bütünlük ile gizlilik birbirinden farklıdır. Birinin varlığı diğerini garanti etmez. Her ikisini</a:t>
            </a:r>
          </a:p>
          <a:p>
            <a:r>
              <a:rPr lang="tr-TR" dirty="0"/>
              <a:t>de sağlamak için farklı teknikler bir arada kullanılmalıdır.</a:t>
            </a:r>
          </a:p>
        </p:txBody>
      </p:sp>
    </p:spTree>
    <p:extLst>
      <p:ext uri="{BB962C8B-B14F-4D97-AF65-F5344CB8AC3E}">
        <p14:creationId xmlns:p14="http://schemas.microsoft.com/office/powerpoint/2010/main" val="6478280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F0D2458-AF6F-4176-095D-19E038A99E66}"/>
              </a:ext>
            </a:extLst>
          </p:cNvPr>
          <p:cNvSpPr>
            <a:spLocks noGrp="1"/>
          </p:cNvSpPr>
          <p:nvPr>
            <p:ph idx="1"/>
          </p:nvPr>
        </p:nvSpPr>
        <p:spPr>
          <a:xfrm>
            <a:off x="1066800" y="2225562"/>
            <a:ext cx="10058400" cy="4023360"/>
          </a:xfrm>
        </p:spPr>
        <p:txBody>
          <a:bodyPr/>
          <a:lstStyle/>
          <a:p>
            <a:r>
              <a:rPr lang="tr-TR" dirty="0"/>
              <a:t>Siber güvenlik, bilgisayar sistemlerinin ve bilgisayarlarda saklanan bilginin güvenliğidir.</a:t>
            </a:r>
          </a:p>
          <a:p>
            <a:r>
              <a:rPr lang="tr-TR" dirty="0"/>
              <a:t>Günümüzde bilginin büyük çoğunluğu bilgisayar ortamında üretilmekte ve saklanmaktadır. Bu</a:t>
            </a:r>
          </a:p>
          <a:p>
            <a:r>
              <a:rPr lang="tr-TR" dirty="0"/>
              <a:t>nedenle kişisel bilgisayarların, mobil telefon ve tabletlerin, sunucuların, diğer elektronik</a:t>
            </a:r>
          </a:p>
          <a:p>
            <a:r>
              <a:rPr lang="tr-TR" dirty="0"/>
              <a:t>cihazların ve bunlardan oluşan ağların korunması çok önemlidir.</a:t>
            </a:r>
          </a:p>
        </p:txBody>
      </p:sp>
    </p:spTree>
    <p:extLst>
      <p:ext uri="{BB962C8B-B14F-4D97-AF65-F5344CB8AC3E}">
        <p14:creationId xmlns:p14="http://schemas.microsoft.com/office/powerpoint/2010/main" val="26244935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85BA06B9-957F-F329-D4C9-1EDA36AEE4D9}"/>
              </a:ext>
            </a:extLst>
          </p:cNvPr>
          <p:cNvSpPr>
            <a:spLocks noGrp="1"/>
          </p:cNvSpPr>
          <p:nvPr>
            <p:ph idx="1"/>
          </p:nvPr>
        </p:nvSpPr>
        <p:spPr>
          <a:xfrm>
            <a:off x="1066800" y="1986411"/>
            <a:ext cx="10058400" cy="4023360"/>
          </a:xfrm>
        </p:spPr>
        <p:txBody>
          <a:bodyPr>
            <a:normAutofit fontScale="92500" lnSpcReduction="10000"/>
          </a:bodyPr>
          <a:lstStyle/>
          <a:p>
            <a:r>
              <a:rPr lang="tr-TR" dirty="0"/>
              <a:t>Erişilebilirlik: Bilgiye ulaşılabilmesi anlamına gelir. Bilgiye erişim yetkisi olan kişilerin</a:t>
            </a:r>
          </a:p>
          <a:p>
            <a:r>
              <a:rPr lang="tr-TR" dirty="0"/>
              <a:t>istedikleri zaman erişip erişemediğinin ve ne oranda erişebildiğinin ölçüsüdür.</a:t>
            </a:r>
          </a:p>
          <a:p>
            <a:r>
              <a:rPr lang="tr-TR" dirty="0">
                <a:highlight>
                  <a:srgbClr val="FFFF00"/>
                </a:highlight>
              </a:rPr>
              <a:t>Örneğin, sınav sonuçlarının açıklandığı web sitesinin çökmesi veya bazı kullanıcılara yanıt</a:t>
            </a:r>
          </a:p>
          <a:p>
            <a:r>
              <a:rPr lang="tr-TR" dirty="0">
                <a:highlight>
                  <a:srgbClr val="FFFF00"/>
                </a:highlight>
              </a:rPr>
              <a:t>verememesi erişilebilirliği zedeler. Erişilebilirlik değerlendirilirken yüksek sayıda kullanıcının</a:t>
            </a:r>
          </a:p>
          <a:p>
            <a:r>
              <a:rPr lang="tr-TR" dirty="0">
                <a:highlight>
                  <a:srgbClr val="FFFF00"/>
                </a:highlight>
              </a:rPr>
              <a:t>oluşturduğu yoğun yük altındaki duruma ağırlık verilmelidir. Örneğin bir web sitesinin normal</a:t>
            </a:r>
          </a:p>
          <a:p>
            <a:r>
              <a:rPr lang="tr-TR" dirty="0">
                <a:highlight>
                  <a:srgbClr val="FFFF00"/>
                </a:highlight>
              </a:rPr>
              <a:t>durumda çalışması yetmez, asıl önemli olan binlerce kişi aynı anda girmeye çalıştığında sitenin</a:t>
            </a:r>
          </a:p>
          <a:p>
            <a:r>
              <a:rPr lang="tr-TR" dirty="0">
                <a:highlight>
                  <a:srgbClr val="FFFF00"/>
                </a:highlight>
              </a:rPr>
              <a:t>düzgün çalışıp çalışmadığıdır.</a:t>
            </a:r>
          </a:p>
          <a:p>
            <a:r>
              <a:rPr lang="tr-TR" dirty="0">
                <a:highlight>
                  <a:srgbClr val="FFFF00"/>
                </a:highlight>
              </a:rPr>
              <a:t>Erişilebilirlik bilgi güvenliğinin en sık hedef alınan boyutlarından biridir. Erişilebilirliğe zarar</a:t>
            </a:r>
          </a:p>
          <a:p>
            <a:r>
              <a:rPr lang="tr-TR" dirty="0">
                <a:highlight>
                  <a:srgbClr val="FFFF00"/>
                </a:highlight>
              </a:rPr>
              <a:t>vermeyi amaçlayan hizmet engelleme (</a:t>
            </a:r>
            <a:r>
              <a:rPr lang="tr-TR" dirty="0" err="1">
                <a:highlight>
                  <a:srgbClr val="FFFF00"/>
                </a:highlight>
              </a:rPr>
              <a:t>denial</a:t>
            </a:r>
            <a:r>
              <a:rPr lang="tr-TR" dirty="0">
                <a:highlight>
                  <a:srgbClr val="FFFF00"/>
                </a:highlight>
              </a:rPr>
              <a:t> of service, </a:t>
            </a:r>
            <a:r>
              <a:rPr lang="tr-TR" dirty="0" err="1">
                <a:highlight>
                  <a:srgbClr val="FFFF00"/>
                </a:highlight>
              </a:rPr>
              <a:t>DoS</a:t>
            </a:r>
            <a:r>
              <a:rPr lang="tr-TR" dirty="0">
                <a:highlight>
                  <a:srgbClr val="FFFF00"/>
                </a:highlight>
              </a:rPr>
              <a:t>) saldırıları önümüzdeki derslerde</a:t>
            </a:r>
          </a:p>
          <a:p>
            <a:r>
              <a:rPr lang="tr-TR" dirty="0">
                <a:highlight>
                  <a:srgbClr val="FFFF00"/>
                </a:highlight>
              </a:rPr>
              <a:t>incelenecektir</a:t>
            </a:r>
          </a:p>
        </p:txBody>
      </p:sp>
      <p:sp>
        <p:nvSpPr>
          <p:cNvPr id="4" name="Dikdörtgen 3">
            <a:extLst>
              <a:ext uri="{FF2B5EF4-FFF2-40B4-BE49-F238E27FC236}">
                <a16:creationId xmlns:a16="http://schemas.microsoft.com/office/drawing/2014/main" id="{BB90ED19-1B31-F3FA-3C89-E485C9311528}"/>
              </a:ext>
            </a:extLst>
          </p:cNvPr>
          <p:cNvSpPr/>
          <p:nvPr/>
        </p:nvSpPr>
        <p:spPr>
          <a:xfrm>
            <a:off x="3769251" y="660233"/>
            <a:ext cx="3950120" cy="923330"/>
          </a:xfrm>
          <a:prstGeom prst="rect">
            <a:avLst/>
          </a:prstGeom>
          <a:noFill/>
        </p:spPr>
        <p:txBody>
          <a:bodyPr wrap="none" lIns="91440" tIns="45720" rIns="91440" bIns="45720">
            <a:spAutoFit/>
          </a:bodyPr>
          <a:lstStyle/>
          <a:p>
            <a:pPr algn="ctr"/>
            <a:r>
              <a:rPr lang="tr-TR" sz="5400" dirty="0">
                <a:ln w="0"/>
                <a:effectLst>
                  <a:outerShdw blurRad="38100" dist="19050" dir="2700000" algn="tl" rotWithShape="0">
                    <a:schemeClr val="dk1">
                      <a:alpha val="40000"/>
                    </a:schemeClr>
                  </a:outerShdw>
                </a:effectLst>
              </a:rPr>
              <a:t>ERİŞEBİLİRLİK</a:t>
            </a:r>
            <a:endParaRPr lang="tr-TR"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1844691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F368013E-A925-7A70-020E-13EFF42CDD4A}"/>
              </a:ext>
            </a:extLst>
          </p:cNvPr>
          <p:cNvSpPr>
            <a:spLocks noGrp="1"/>
          </p:cNvSpPr>
          <p:nvPr>
            <p:ph idx="1"/>
          </p:nvPr>
        </p:nvSpPr>
        <p:spPr>
          <a:xfrm>
            <a:off x="1420837" y="2000479"/>
            <a:ext cx="10058400" cy="4023360"/>
          </a:xfrm>
        </p:spPr>
        <p:txBody>
          <a:bodyPr/>
          <a:lstStyle/>
          <a:p>
            <a:r>
              <a:rPr lang="tr-TR" dirty="0"/>
              <a:t>Gerçeklik: Bilginin uydurma olmaması, içeriğinin, kaynağının, üretilme zamanının vs. doğru</a:t>
            </a:r>
          </a:p>
          <a:p>
            <a:r>
              <a:rPr lang="tr-TR" dirty="0"/>
              <a:t>olması anlamına gelir.</a:t>
            </a:r>
          </a:p>
          <a:p>
            <a:r>
              <a:rPr lang="tr-TR" dirty="0">
                <a:highlight>
                  <a:srgbClr val="FFFF00"/>
                </a:highlight>
              </a:rPr>
              <a:t>Örneğin bir arkadaşınıza şaka yapmak için pideciyi arayıp kendinizi arkadaşınızın adıyla</a:t>
            </a:r>
          </a:p>
          <a:p>
            <a:r>
              <a:rPr lang="tr-TR" dirty="0">
                <a:highlight>
                  <a:srgbClr val="FFFF00"/>
                </a:highlight>
              </a:rPr>
              <a:t>tanıtıp onun adresine gönderilmek üzere vereceğiniz lahmacun siparişi, gerçek olmayan bir</a:t>
            </a:r>
          </a:p>
          <a:p>
            <a:r>
              <a:rPr lang="tr-TR" dirty="0">
                <a:highlight>
                  <a:srgbClr val="FFFF00"/>
                </a:highlight>
              </a:rPr>
              <a:t>bilgidir. Bunun gibi gerçek olmayan bilgilerin fark edilmesi, gerçek bilgilerin ise gerçekliğinin</a:t>
            </a:r>
          </a:p>
          <a:p>
            <a:r>
              <a:rPr lang="tr-TR" dirty="0">
                <a:highlight>
                  <a:srgbClr val="FFFF00"/>
                </a:highlight>
              </a:rPr>
              <a:t>ispat edilmesi bilgi güvenliğinin önemli bir parçasıdır.</a:t>
            </a:r>
          </a:p>
        </p:txBody>
      </p:sp>
      <p:sp>
        <p:nvSpPr>
          <p:cNvPr id="4" name="Dikdörtgen 3">
            <a:extLst>
              <a:ext uri="{FF2B5EF4-FFF2-40B4-BE49-F238E27FC236}">
                <a16:creationId xmlns:a16="http://schemas.microsoft.com/office/drawing/2014/main" id="{AA822DCF-0FDD-78ED-5F2B-98CE63D9609D}"/>
              </a:ext>
            </a:extLst>
          </p:cNvPr>
          <p:cNvSpPr/>
          <p:nvPr/>
        </p:nvSpPr>
        <p:spPr>
          <a:xfrm>
            <a:off x="4006362" y="719128"/>
            <a:ext cx="3222677" cy="923330"/>
          </a:xfrm>
          <a:prstGeom prst="rect">
            <a:avLst/>
          </a:prstGeom>
          <a:noFill/>
        </p:spPr>
        <p:txBody>
          <a:bodyPr wrap="none" lIns="91440" tIns="45720" rIns="91440" bIns="45720">
            <a:spAutoFit/>
          </a:bodyPr>
          <a:lstStyle/>
          <a:p>
            <a:pPr algn="ctr"/>
            <a:r>
              <a:rPr lang="tr-TR" sz="5400" b="0" cap="none" spc="0" dirty="0">
                <a:ln w="0"/>
                <a:solidFill>
                  <a:schemeClr val="tx1"/>
                </a:solidFill>
                <a:effectLst>
                  <a:outerShdw blurRad="38100" dist="19050" dir="2700000" algn="tl" rotWithShape="0">
                    <a:schemeClr val="dk1">
                      <a:alpha val="40000"/>
                    </a:schemeClr>
                  </a:outerShdw>
                </a:effectLst>
              </a:rPr>
              <a:t>GERÇEKLİK</a:t>
            </a:r>
          </a:p>
        </p:txBody>
      </p:sp>
    </p:spTree>
    <p:extLst>
      <p:ext uri="{BB962C8B-B14F-4D97-AF65-F5344CB8AC3E}">
        <p14:creationId xmlns:p14="http://schemas.microsoft.com/office/powerpoint/2010/main" val="20955258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6A7A4745-A32F-58AD-5496-57FF46E64621}"/>
              </a:ext>
            </a:extLst>
          </p:cNvPr>
          <p:cNvSpPr>
            <a:spLocks noGrp="1"/>
          </p:cNvSpPr>
          <p:nvPr>
            <p:ph idx="1"/>
          </p:nvPr>
        </p:nvSpPr>
        <p:spPr>
          <a:xfrm>
            <a:off x="1519310" y="2548037"/>
            <a:ext cx="10058400" cy="4023360"/>
          </a:xfrm>
        </p:spPr>
        <p:txBody>
          <a:bodyPr/>
          <a:lstStyle/>
          <a:p>
            <a:r>
              <a:rPr lang="tr-TR" dirty="0"/>
              <a:t>İnkâr edilemezlik: Bilgiyi üretenin bilginin gerçekliğini inkâr edememesi anlamına gelir.</a:t>
            </a:r>
          </a:p>
          <a:p>
            <a:r>
              <a:rPr lang="tr-TR" dirty="0"/>
              <a:t>Bütünlük ve gerçeklik özelliklerinin bir arada bulunması olarak düşünülebilir.</a:t>
            </a:r>
          </a:p>
          <a:p>
            <a:r>
              <a:rPr lang="tr-TR" dirty="0">
                <a:highlight>
                  <a:srgbClr val="FFFF00"/>
                </a:highlight>
              </a:rPr>
              <a:t>Örnek olarak, bir belgeye imza atan bir kişi sonradan “Bunu ben imzalamadım.”</a:t>
            </a:r>
          </a:p>
          <a:p>
            <a:r>
              <a:rPr lang="tr-TR" dirty="0">
                <a:highlight>
                  <a:srgbClr val="FFFF00"/>
                </a:highlight>
              </a:rPr>
              <a:t>diyememelidir. Yani imza, inkâr edilemezlik özelliğini sağlamalıdır.</a:t>
            </a:r>
          </a:p>
        </p:txBody>
      </p:sp>
      <p:sp>
        <p:nvSpPr>
          <p:cNvPr id="4" name="Dikdörtgen 3">
            <a:extLst>
              <a:ext uri="{FF2B5EF4-FFF2-40B4-BE49-F238E27FC236}">
                <a16:creationId xmlns:a16="http://schemas.microsoft.com/office/drawing/2014/main" id="{B7E2CFB4-C17C-30A8-886E-E7FCDD957DDC}"/>
              </a:ext>
            </a:extLst>
          </p:cNvPr>
          <p:cNvSpPr/>
          <p:nvPr/>
        </p:nvSpPr>
        <p:spPr>
          <a:xfrm>
            <a:off x="2885733" y="757704"/>
            <a:ext cx="5745291" cy="923330"/>
          </a:xfrm>
          <a:prstGeom prst="rect">
            <a:avLst/>
          </a:prstGeom>
          <a:noFill/>
        </p:spPr>
        <p:txBody>
          <a:bodyPr wrap="none" lIns="91440" tIns="45720" rIns="91440" bIns="45720">
            <a:spAutoFit/>
          </a:bodyPr>
          <a:lstStyle/>
          <a:p>
            <a:pPr algn="ctr"/>
            <a:r>
              <a:rPr lang="tr-TR" sz="5400" dirty="0">
                <a:ln w="0"/>
                <a:effectLst>
                  <a:outerShdw blurRad="38100" dist="19050" dir="2700000" algn="tl" rotWithShape="0">
                    <a:schemeClr val="dk1">
                      <a:alpha val="40000"/>
                    </a:schemeClr>
                  </a:outerShdw>
                </a:effectLst>
              </a:rPr>
              <a:t>İNKAR EDİLEMEZLİK</a:t>
            </a:r>
            <a:endParaRPr lang="tr-TR"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191863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AC152659-1056-4E32-1818-BBD97B7AAB63}"/>
              </a:ext>
            </a:extLst>
          </p:cNvPr>
          <p:cNvSpPr>
            <a:spLocks noGrp="1"/>
          </p:cNvSpPr>
          <p:nvPr>
            <p:ph idx="1"/>
          </p:nvPr>
        </p:nvSpPr>
        <p:spPr>
          <a:xfrm>
            <a:off x="1195754" y="2408442"/>
            <a:ext cx="10058400" cy="4023360"/>
          </a:xfrm>
        </p:spPr>
        <p:txBody>
          <a:bodyPr/>
          <a:lstStyle/>
          <a:p>
            <a:r>
              <a:rPr lang="tr-TR" dirty="0"/>
              <a:t>Sorumluluk: Bilgiyle ilgili işlemleri (üretme, erişme, değiştirme vb.) kimin yaptığının belli</a:t>
            </a:r>
          </a:p>
          <a:p>
            <a:r>
              <a:rPr lang="tr-TR" dirty="0"/>
              <a:t>olması ve bir sorun çıkması durumunda kimden hesap sorulacağının bilinmesi anlamına gelir.</a:t>
            </a:r>
          </a:p>
        </p:txBody>
      </p:sp>
      <p:sp>
        <p:nvSpPr>
          <p:cNvPr id="4" name="Dikdörtgen 3">
            <a:extLst>
              <a:ext uri="{FF2B5EF4-FFF2-40B4-BE49-F238E27FC236}">
                <a16:creationId xmlns:a16="http://schemas.microsoft.com/office/drawing/2014/main" id="{25098A45-1602-0BB9-1783-74A07575C878}"/>
              </a:ext>
            </a:extLst>
          </p:cNvPr>
          <p:cNvSpPr/>
          <p:nvPr/>
        </p:nvSpPr>
        <p:spPr>
          <a:xfrm>
            <a:off x="3784097" y="527241"/>
            <a:ext cx="4173643" cy="923330"/>
          </a:xfrm>
          <a:prstGeom prst="rect">
            <a:avLst/>
          </a:prstGeom>
          <a:noFill/>
        </p:spPr>
        <p:txBody>
          <a:bodyPr wrap="none" lIns="91440" tIns="45720" rIns="91440" bIns="45720">
            <a:spAutoFit/>
          </a:bodyPr>
          <a:lstStyle/>
          <a:p>
            <a:pPr algn="ctr"/>
            <a:r>
              <a:rPr lang="tr-TR" sz="5400" b="0" cap="none" spc="0" dirty="0">
                <a:ln w="0"/>
                <a:solidFill>
                  <a:schemeClr val="tx1"/>
                </a:solidFill>
                <a:effectLst>
                  <a:outerShdw blurRad="38100" dist="19050" dir="2700000" algn="tl" rotWithShape="0">
                    <a:schemeClr val="dk1">
                      <a:alpha val="40000"/>
                    </a:schemeClr>
                  </a:outerShdw>
                </a:effectLst>
              </a:rPr>
              <a:t>SORUMLULUK</a:t>
            </a:r>
          </a:p>
        </p:txBody>
      </p:sp>
    </p:spTree>
    <p:extLst>
      <p:ext uri="{BB962C8B-B14F-4D97-AF65-F5344CB8AC3E}">
        <p14:creationId xmlns:p14="http://schemas.microsoft.com/office/powerpoint/2010/main" val="26048834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37B134F-BCC2-1B0A-A80E-A70FFE24AD56}"/>
              </a:ext>
            </a:extLst>
          </p:cNvPr>
          <p:cNvSpPr>
            <a:spLocks noGrp="1"/>
          </p:cNvSpPr>
          <p:nvPr>
            <p:ph type="title"/>
          </p:nvPr>
        </p:nvSpPr>
        <p:spPr>
          <a:xfrm>
            <a:off x="661182" y="286603"/>
            <a:ext cx="11296356" cy="1450757"/>
          </a:xfrm>
        </p:spPr>
        <p:txBody>
          <a:bodyPr>
            <a:normAutofit/>
          </a:bodyPr>
          <a:lstStyle/>
          <a:p>
            <a:r>
              <a:rPr lang="tr-TR" b="1" spc="0" dirty="0">
                <a:ln w="10160">
                  <a:solidFill>
                    <a:schemeClr val="accent5"/>
                  </a:solidFill>
                  <a:prstDash val="solid"/>
                </a:ln>
                <a:solidFill>
                  <a:srgbClr val="FFFFFF"/>
                </a:solidFill>
                <a:effectLst>
                  <a:outerShdw blurRad="38100" dist="22860" dir="5400000" algn="tl" rotWithShape="0">
                    <a:srgbClr val="000000">
                      <a:alpha val="30000"/>
                    </a:srgbClr>
                  </a:outerShdw>
                </a:effectLst>
              </a:rPr>
              <a:t>Aşağıdaki örnek olayların her biri bilginin hangi temel özelliklerine zarar  verir?</a:t>
            </a:r>
          </a:p>
        </p:txBody>
      </p:sp>
      <p:sp>
        <p:nvSpPr>
          <p:cNvPr id="3" name="İçerik Yer Tutucusu 2">
            <a:extLst>
              <a:ext uri="{FF2B5EF4-FFF2-40B4-BE49-F238E27FC236}">
                <a16:creationId xmlns:a16="http://schemas.microsoft.com/office/drawing/2014/main" id="{B4E8DBBF-8D6F-ACEA-B805-B1CDD0F0C0E6}"/>
              </a:ext>
            </a:extLst>
          </p:cNvPr>
          <p:cNvSpPr>
            <a:spLocks noGrp="1"/>
          </p:cNvSpPr>
          <p:nvPr>
            <p:ph idx="1"/>
          </p:nvPr>
        </p:nvSpPr>
        <p:spPr>
          <a:xfrm>
            <a:off x="1159163" y="2084885"/>
            <a:ext cx="10058400" cy="4023360"/>
          </a:xfrm>
        </p:spPr>
        <p:txBody>
          <a:bodyPr/>
          <a:lstStyle/>
          <a:p>
            <a:r>
              <a:rPr lang="tr-TR" dirty="0"/>
              <a:t>1. Arkadaşın senin telefonundaki mesajların hepsini okumuş.</a:t>
            </a:r>
          </a:p>
          <a:p>
            <a:r>
              <a:rPr lang="tr-TR" dirty="0"/>
              <a:t>2. Uzaktan eğitim sistemi çöktüğü için ders kayıtlarına ulaşamıyorsun.</a:t>
            </a:r>
          </a:p>
          <a:p>
            <a:r>
              <a:rPr lang="tr-TR" dirty="0"/>
              <a:t>3. Ödevini öğretmenine teslim etmiştin ama kapak sayfası kopup düşmüş ve kaybolmuş.</a:t>
            </a:r>
          </a:p>
          <a:p>
            <a:r>
              <a:rPr lang="tr-TR" dirty="0"/>
              <a:t>4. Arkadaşın sana gelen bir mesajı okumuş sonra da silmiş.</a:t>
            </a:r>
          </a:p>
          <a:p>
            <a:r>
              <a:rPr lang="tr-TR" dirty="0"/>
              <a:t>5. Birileri okulun web sayfasındaki bazı duyuruları izinsiz olarak yok etmiş.</a:t>
            </a:r>
          </a:p>
        </p:txBody>
      </p:sp>
    </p:spTree>
    <p:extLst>
      <p:ext uri="{BB962C8B-B14F-4D97-AF65-F5344CB8AC3E}">
        <p14:creationId xmlns:p14="http://schemas.microsoft.com/office/powerpoint/2010/main" val="2120358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82F77BA2-110F-AF4B-8033-ED02CAA66598}"/>
              </a:ext>
            </a:extLst>
          </p:cNvPr>
          <p:cNvSpPr>
            <a:spLocks noGrp="1"/>
          </p:cNvSpPr>
          <p:nvPr>
            <p:ph idx="1"/>
          </p:nvPr>
        </p:nvSpPr>
        <p:spPr>
          <a:xfrm>
            <a:off x="1237957" y="2033729"/>
            <a:ext cx="10058400" cy="4023360"/>
          </a:xfrm>
        </p:spPr>
        <p:txBody>
          <a:bodyPr/>
          <a:lstStyle/>
          <a:p>
            <a:r>
              <a:rPr lang="tr-TR" dirty="0"/>
              <a:t>1. Gizlilik</a:t>
            </a:r>
          </a:p>
          <a:p>
            <a:r>
              <a:rPr lang="tr-TR" dirty="0"/>
              <a:t>2. Erişilebilirlik</a:t>
            </a:r>
          </a:p>
          <a:p>
            <a:r>
              <a:rPr lang="tr-TR" dirty="0"/>
              <a:t>3. Bütünlük</a:t>
            </a:r>
          </a:p>
          <a:p>
            <a:r>
              <a:rPr lang="tr-TR" dirty="0"/>
              <a:t>4. Gizlilik ve bütünlük (artı erişilebilirlik de olabilir)</a:t>
            </a:r>
          </a:p>
          <a:p>
            <a:r>
              <a:rPr lang="tr-TR" dirty="0"/>
              <a:t>5. Bütünlük ve erişilebilirlik</a:t>
            </a:r>
          </a:p>
        </p:txBody>
      </p:sp>
      <p:sp>
        <p:nvSpPr>
          <p:cNvPr id="4" name="Dikdörtgen 3">
            <a:extLst>
              <a:ext uri="{FF2B5EF4-FFF2-40B4-BE49-F238E27FC236}">
                <a16:creationId xmlns:a16="http://schemas.microsoft.com/office/drawing/2014/main" id="{68913116-DE39-74D6-7F82-F1C7B9F54CD0}"/>
              </a:ext>
            </a:extLst>
          </p:cNvPr>
          <p:cNvSpPr/>
          <p:nvPr/>
        </p:nvSpPr>
        <p:spPr>
          <a:xfrm>
            <a:off x="3009870" y="800911"/>
            <a:ext cx="5497018" cy="923330"/>
          </a:xfrm>
          <a:prstGeom prst="rect">
            <a:avLst/>
          </a:prstGeom>
          <a:noFill/>
        </p:spPr>
        <p:txBody>
          <a:bodyPr wrap="none" lIns="91440" tIns="45720" rIns="91440" bIns="45720">
            <a:spAutoFit/>
          </a:bodyPr>
          <a:lstStyle/>
          <a:p>
            <a:pPr algn="ctr"/>
            <a:r>
              <a:rPr lang="tr-TR"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DOĞRU CEVAPLAR</a:t>
            </a:r>
          </a:p>
        </p:txBody>
      </p:sp>
    </p:spTree>
    <p:extLst>
      <p:ext uri="{BB962C8B-B14F-4D97-AF65-F5344CB8AC3E}">
        <p14:creationId xmlns:p14="http://schemas.microsoft.com/office/powerpoint/2010/main" val="30600391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79D67C9C-66C2-B83A-D809-5040023D7A62}"/>
              </a:ext>
            </a:extLst>
          </p:cNvPr>
          <p:cNvSpPr/>
          <p:nvPr/>
        </p:nvSpPr>
        <p:spPr>
          <a:xfrm>
            <a:off x="1066800" y="1849221"/>
            <a:ext cx="10058400" cy="3416320"/>
          </a:xfrm>
          <a:prstGeom prst="rect">
            <a:avLst/>
          </a:prstGeom>
          <a:noFill/>
        </p:spPr>
        <p:txBody>
          <a:bodyPr wrap="square" lIns="91440" tIns="45720" rIns="91440" bIns="45720">
            <a:spAutoFit/>
          </a:bodyPr>
          <a:lstStyle/>
          <a:p>
            <a:pPr algn="ctr"/>
            <a:r>
              <a:rPr lang="tr-T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Siber güvenliğin korunmadığı durumlarda ne gibi olumsuz sonuçlar ortaya çıkabilir?</a:t>
            </a:r>
          </a:p>
          <a:p>
            <a:pPr algn="ctr"/>
            <a:endParaRPr lang="tr-TR" sz="54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31591836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02295E7-CFA1-8B63-4BFB-2CF3F196F8B4}"/>
              </a:ext>
            </a:extLst>
          </p:cNvPr>
          <p:cNvSpPr>
            <a:spLocks noGrp="1"/>
          </p:cNvSpPr>
          <p:nvPr>
            <p:ph type="title"/>
          </p:nvPr>
        </p:nvSpPr>
        <p:spPr>
          <a:xfrm>
            <a:off x="1336432" y="1716260"/>
            <a:ext cx="10058400" cy="2975318"/>
          </a:xfrm>
        </p:spPr>
        <p:txBody>
          <a:bodyPr>
            <a:normAutofit/>
          </a:bodyPr>
          <a:lstStyle/>
          <a:p>
            <a:r>
              <a:rPr lang="tr-TR" b="1"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Siber saldırı yapan kişilerin hedefleri neler olabilir?</a:t>
            </a:r>
            <a:br>
              <a:rPr lang="tr-TR" dirty="0"/>
            </a:br>
            <a:endParaRPr lang="tr-TR" dirty="0"/>
          </a:p>
        </p:txBody>
      </p:sp>
    </p:spTree>
    <p:extLst>
      <p:ext uri="{BB962C8B-B14F-4D97-AF65-F5344CB8AC3E}">
        <p14:creationId xmlns:p14="http://schemas.microsoft.com/office/powerpoint/2010/main" val="29799939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6480803E-DF67-2D8A-4D16-C8AA36B97AC6}"/>
              </a:ext>
            </a:extLst>
          </p:cNvPr>
          <p:cNvSpPr>
            <a:spLocks noGrp="1"/>
          </p:cNvSpPr>
          <p:nvPr>
            <p:ph idx="1"/>
          </p:nvPr>
        </p:nvSpPr>
        <p:spPr/>
        <p:txBody>
          <a:bodyPr>
            <a:normAutofit fontScale="92500" lnSpcReduction="10000"/>
          </a:bodyPr>
          <a:lstStyle/>
          <a:p>
            <a:r>
              <a:rPr lang="tr-TR" dirty="0"/>
              <a:t>Siber güvenlik gerektiği gibi korunmazsa;</a:t>
            </a:r>
          </a:p>
          <a:p>
            <a:r>
              <a:rPr lang="tr-TR" dirty="0"/>
              <a:t> Maddi kayıp,</a:t>
            </a:r>
          </a:p>
          <a:p>
            <a:r>
              <a:rPr lang="tr-TR" dirty="0"/>
              <a:t> İtibar kaybı,</a:t>
            </a:r>
          </a:p>
          <a:p>
            <a:r>
              <a:rPr lang="tr-TR" dirty="0"/>
              <a:t> Psikolojik zarar,</a:t>
            </a:r>
          </a:p>
          <a:p>
            <a:r>
              <a:rPr lang="tr-TR" dirty="0"/>
              <a:t> Fiziksel hasar</a:t>
            </a:r>
          </a:p>
          <a:p>
            <a:r>
              <a:rPr lang="tr-TR" dirty="0"/>
              <a:t>gibi sonuçlar ortaya çıkabilir.</a:t>
            </a:r>
          </a:p>
          <a:p>
            <a:r>
              <a:rPr lang="tr-TR" dirty="0">
                <a:highlight>
                  <a:srgbClr val="FFFF00"/>
                </a:highlight>
              </a:rPr>
              <a:t>Bir akıllı telefonu koruyucu kılıfla kullanıp yere düşürmemeye özen göstermek onu fiziksel</a:t>
            </a:r>
          </a:p>
          <a:p>
            <a:r>
              <a:rPr lang="tr-TR" dirty="0">
                <a:highlight>
                  <a:srgbClr val="FFFF00"/>
                </a:highlight>
              </a:rPr>
              <a:t>hasardan korumak için gereklidir. Telefonu kaybetmemek ve çaldırmamak için dikkatli</a:t>
            </a:r>
          </a:p>
          <a:p>
            <a:r>
              <a:rPr lang="tr-TR" dirty="0">
                <a:highlight>
                  <a:srgbClr val="FFFF00"/>
                </a:highlight>
              </a:rPr>
              <a:t>davranmak da önemlidir. Ancak bunun gibi önlemler siber güvenliği sağlamak için yeterli</a:t>
            </a:r>
          </a:p>
          <a:p>
            <a:r>
              <a:rPr lang="tr-TR" dirty="0">
                <a:highlight>
                  <a:srgbClr val="FFFF00"/>
                </a:highlight>
              </a:rPr>
              <a:t>değildir. Çünkü günümüzde çok çeşitli siber tehditler ve saldırılar vardır.</a:t>
            </a:r>
          </a:p>
        </p:txBody>
      </p:sp>
    </p:spTree>
    <p:extLst>
      <p:ext uri="{BB962C8B-B14F-4D97-AF65-F5344CB8AC3E}">
        <p14:creationId xmlns:p14="http://schemas.microsoft.com/office/powerpoint/2010/main" val="2720685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7962C1F-7019-820B-D11D-6BFAAA9CF4A1}"/>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556C1779-3EF3-AF70-1290-F2CB5C57D73B}"/>
              </a:ext>
            </a:extLst>
          </p:cNvPr>
          <p:cNvSpPr>
            <a:spLocks noGrp="1"/>
          </p:cNvSpPr>
          <p:nvPr>
            <p:ph idx="1"/>
          </p:nvPr>
        </p:nvSpPr>
        <p:spPr/>
        <p:txBody>
          <a:bodyPr/>
          <a:lstStyle/>
          <a:p>
            <a:r>
              <a:rPr lang="tr-TR" dirty="0"/>
              <a:t>Siber güvenlikte tehdit (</a:t>
            </a:r>
            <a:r>
              <a:rPr lang="tr-TR" dirty="0" err="1"/>
              <a:t>threat</a:t>
            </a:r>
            <a:r>
              <a:rPr lang="tr-TR" dirty="0"/>
              <a:t>), “sistemlere ve kuruma zarar verebilecek bir olayın nedeni”</a:t>
            </a:r>
          </a:p>
          <a:p>
            <a:r>
              <a:rPr lang="tr-TR" dirty="0"/>
              <a:t>olarak tanımlanır. Tehditler kasıtlı ve  kasıtlı olmayan (kazara oluşan) olarak ikiye ayrılır. Kasıtlı tehditlere </a:t>
            </a:r>
            <a:r>
              <a:rPr lang="tr-TR" dirty="0" err="1"/>
              <a:t>hackerlar</a:t>
            </a:r>
            <a:r>
              <a:rPr lang="tr-TR" dirty="0"/>
              <a:t>, casuslar, suç  örgütleri vb. örnek verilebilir.</a:t>
            </a:r>
          </a:p>
          <a:p>
            <a:r>
              <a:rPr lang="tr-TR" dirty="0">
                <a:highlight>
                  <a:srgbClr val="00FF00"/>
                </a:highlight>
              </a:rPr>
              <a:t>“Kasıtlı olmayan (kazara oluşan) tehditler neler olabilir.  Öğrencilere sor</a:t>
            </a:r>
          </a:p>
          <a:p>
            <a:r>
              <a:rPr lang="tr-TR" dirty="0">
                <a:highlight>
                  <a:srgbClr val="FFFF00"/>
                </a:highlight>
              </a:rPr>
              <a:t>Kazara oluşan tehditler; doğal afetler (deprem, sel, yangın vb.), arıza kaynaklı elektrik veya</a:t>
            </a:r>
          </a:p>
          <a:p>
            <a:r>
              <a:rPr lang="tr-TR" dirty="0">
                <a:highlight>
                  <a:srgbClr val="FFFF00"/>
                </a:highlight>
              </a:rPr>
              <a:t>internet kesintileri, bilgisayar arızaları gibi şeylerdir.</a:t>
            </a:r>
          </a:p>
        </p:txBody>
      </p:sp>
    </p:spTree>
    <p:extLst>
      <p:ext uri="{BB962C8B-B14F-4D97-AF65-F5344CB8AC3E}">
        <p14:creationId xmlns:p14="http://schemas.microsoft.com/office/powerpoint/2010/main" val="36768486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3B5E8368-260B-7924-F9E5-6FBF00E2AE78}"/>
              </a:ext>
            </a:extLst>
          </p:cNvPr>
          <p:cNvSpPr>
            <a:spLocks noGrp="1"/>
          </p:cNvSpPr>
          <p:nvPr>
            <p:ph idx="1"/>
          </p:nvPr>
        </p:nvSpPr>
        <p:spPr>
          <a:xfrm>
            <a:off x="1066800" y="2098952"/>
            <a:ext cx="10058400" cy="4023360"/>
          </a:xfrm>
        </p:spPr>
        <p:txBody>
          <a:bodyPr/>
          <a:lstStyle/>
          <a:p>
            <a:r>
              <a:rPr lang="tr-TR" dirty="0">
                <a:highlight>
                  <a:srgbClr val="FFFF00"/>
                </a:highlight>
              </a:rPr>
              <a:t>Yarın sabah bilgisayarınızı açtığınızda siyah bir ekran üzerinde şu mesajı gördüğünüzü</a:t>
            </a:r>
          </a:p>
          <a:p>
            <a:r>
              <a:rPr lang="tr-TR" dirty="0">
                <a:highlight>
                  <a:srgbClr val="FFFF00"/>
                </a:highlight>
              </a:rPr>
              <a:t>düşünün: “Bütün dosyalarınız ve programlarınız erişime kapatılmıştır. Eğer 48 saat içinde</a:t>
            </a:r>
          </a:p>
          <a:p>
            <a:r>
              <a:rPr lang="tr-TR" dirty="0">
                <a:highlight>
                  <a:srgbClr val="FFFF00"/>
                </a:highlight>
              </a:rPr>
              <a:t>hesabımıza 10 bin TL değerinde Bitcoin göndermezseniz bütün dosyalarınız yok edilecektir.”</a:t>
            </a:r>
          </a:p>
          <a:p>
            <a:r>
              <a:rPr lang="tr-TR" dirty="0">
                <a:highlight>
                  <a:srgbClr val="FFFF00"/>
                </a:highlight>
              </a:rPr>
              <a:t>Sonra telefonunuzdan e-postanıza giriş yapmaya çalışıyorsunuz ama yapamıyorsunuz çünkü</a:t>
            </a:r>
          </a:p>
          <a:p>
            <a:r>
              <a:rPr lang="tr-TR" dirty="0">
                <a:highlight>
                  <a:srgbClr val="FFFF00"/>
                </a:highlight>
              </a:rPr>
              <a:t>birisi hesabınızı ele geçirerek parolanızı değiştirmiş. Mesajlarınıza baktığınızda fark</a:t>
            </a:r>
          </a:p>
          <a:p>
            <a:r>
              <a:rPr lang="tr-TR" dirty="0">
                <a:highlight>
                  <a:srgbClr val="FFFF00"/>
                </a:highlight>
              </a:rPr>
              <a:t>ediyorsunuz ki telefonunuzda kayıtlı bütün yazışmalar rehberinizdeki herkes ile paylaşılmış,</a:t>
            </a:r>
          </a:p>
          <a:p>
            <a:r>
              <a:rPr lang="tr-TR" dirty="0">
                <a:highlight>
                  <a:srgbClr val="FFFF00"/>
                </a:highlight>
              </a:rPr>
              <a:t>bütün arkadaşlarınız sizinle alay ediyor.</a:t>
            </a:r>
          </a:p>
        </p:txBody>
      </p:sp>
    </p:spTree>
    <p:extLst>
      <p:ext uri="{BB962C8B-B14F-4D97-AF65-F5344CB8AC3E}">
        <p14:creationId xmlns:p14="http://schemas.microsoft.com/office/powerpoint/2010/main" val="29866390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11973C2-EB8B-452A-A698-4A252FD3A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sim 3" descr="metin, daire, yazı tipi içeren bir resim&#10;&#10;Açıklama otomatik olarak oluşturuldu">
            <a:extLst>
              <a:ext uri="{FF2B5EF4-FFF2-40B4-BE49-F238E27FC236}">
                <a16:creationId xmlns:a16="http://schemas.microsoft.com/office/drawing/2014/main" id="{69CFEAFD-5AC3-255A-A40F-A26606DC14E8}"/>
              </a:ext>
            </a:extLst>
          </p:cNvPr>
          <p:cNvPicPr>
            <a:picLocks noChangeAspect="1"/>
          </p:cNvPicPr>
          <p:nvPr/>
        </p:nvPicPr>
        <p:blipFill rotWithShape="1">
          <a:blip r:embed="rId2"/>
          <a:srcRect l="31384" r="30509"/>
          <a:stretch/>
        </p:blipFill>
        <p:spPr>
          <a:xfrm>
            <a:off x="20" y="-12128"/>
            <a:ext cx="4654276" cy="6870127"/>
          </a:xfrm>
          <a:prstGeom prst="rect">
            <a:avLst/>
          </a:prstGeom>
        </p:spPr>
      </p:pic>
      <p:cxnSp>
        <p:nvCxnSpPr>
          <p:cNvPr id="13" name="Straight Connector 12">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87617" y="2085703"/>
            <a:ext cx="6170686"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4A6F26B5-9772-9AD5-DABF-4EBA6D58CB63}"/>
              </a:ext>
            </a:extLst>
          </p:cNvPr>
          <p:cNvSpPr>
            <a:spLocks noGrp="1"/>
          </p:cNvSpPr>
          <p:nvPr>
            <p:ph idx="1"/>
          </p:nvPr>
        </p:nvSpPr>
        <p:spPr>
          <a:xfrm>
            <a:off x="5181601" y="2198914"/>
            <a:ext cx="6368142" cy="3670180"/>
          </a:xfrm>
        </p:spPr>
        <p:txBody>
          <a:bodyPr>
            <a:normAutofit/>
          </a:bodyPr>
          <a:lstStyle/>
          <a:p>
            <a:r>
              <a:rPr lang="tr-TR" dirty="0"/>
              <a:t>Siber saldırı (</a:t>
            </a:r>
            <a:r>
              <a:rPr lang="tr-TR" dirty="0" err="1"/>
              <a:t>cyber</a:t>
            </a:r>
            <a:r>
              <a:rPr lang="tr-TR" dirty="0"/>
              <a:t> </a:t>
            </a:r>
            <a:r>
              <a:rPr lang="tr-TR" dirty="0" err="1"/>
              <a:t>attack</a:t>
            </a:r>
            <a:r>
              <a:rPr lang="tr-TR" dirty="0"/>
              <a:t>), “sistem güvenliğini hedef alan akıllı bir tehdit kaynaklı saldırı” olarak tanımlanır. Yani kasıtlı olmayan tehditler nedeniyle ortaya çıkan durumlara saldırı denmez. </a:t>
            </a:r>
          </a:p>
          <a:p>
            <a:r>
              <a:rPr lang="tr-TR" dirty="0"/>
              <a:t>Siber tehdit (</a:t>
            </a:r>
            <a:r>
              <a:rPr lang="tr-TR" dirty="0" err="1"/>
              <a:t>cyber</a:t>
            </a:r>
            <a:r>
              <a:rPr lang="tr-TR" dirty="0"/>
              <a:t> </a:t>
            </a:r>
            <a:r>
              <a:rPr lang="tr-TR" dirty="0" err="1"/>
              <a:t>threat</a:t>
            </a:r>
            <a:r>
              <a:rPr lang="tr-TR" dirty="0"/>
              <a:t>) kavramı da siber saldırıların kaynağında olan kişilerin saldırıda kullandıkları yöntemleri ve hareketleri ifade eder.</a:t>
            </a:r>
          </a:p>
        </p:txBody>
      </p:sp>
    </p:spTree>
    <p:extLst>
      <p:ext uri="{BB962C8B-B14F-4D97-AF65-F5344CB8AC3E}">
        <p14:creationId xmlns:p14="http://schemas.microsoft.com/office/powerpoint/2010/main" val="35650255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7104D9A-22BC-BAE9-47BD-4DD322384C1F}"/>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EC0A7E77-3DE7-5648-432F-1016481C6DA7}"/>
              </a:ext>
            </a:extLst>
          </p:cNvPr>
          <p:cNvSpPr>
            <a:spLocks noGrp="1"/>
          </p:cNvSpPr>
          <p:nvPr>
            <p:ph idx="1"/>
          </p:nvPr>
        </p:nvSpPr>
        <p:spPr>
          <a:xfrm>
            <a:off x="1097280" y="2127088"/>
            <a:ext cx="10058400" cy="4023360"/>
          </a:xfrm>
        </p:spPr>
        <p:txBody>
          <a:bodyPr/>
          <a:lstStyle/>
          <a:p>
            <a:r>
              <a:rPr lang="tr-TR" dirty="0"/>
              <a:t>Siber saldırı yapan kişiler, aşağıdakilerden birini veya birkaçını hedefleyebilirler:</a:t>
            </a:r>
          </a:p>
          <a:p>
            <a:pPr>
              <a:buFont typeface="Wingdings" panose="05000000000000000000" pitchFamily="2" charset="2"/>
              <a:buChar char="q"/>
            </a:pPr>
            <a:r>
              <a:rPr lang="tr-TR" dirty="0"/>
              <a:t>Maddi kazanç elde etme,</a:t>
            </a:r>
          </a:p>
          <a:p>
            <a:pPr>
              <a:buFont typeface="Wingdings" panose="05000000000000000000" pitchFamily="2" charset="2"/>
              <a:buChar char="q"/>
            </a:pPr>
            <a:r>
              <a:rPr lang="tr-TR" dirty="0"/>
              <a:t>Şöhret elde etme ve bununla övünme,</a:t>
            </a:r>
          </a:p>
          <a:p>
            <a:pPr>
              <a:buFont typeface="Wingdings" panose="05000000000000000000" pitchFamily="2" charset="2"/>
              <a:buChar char="q"/>
            </a:pPr>
            <a:r>
              <a:rPr lang="tr-TR" dirty="0"/>
              <a:t>Karşı tarafa maddi veya manevi zarar verme,</a:t>
            </a:r>
          </a:p>
          <a:p>
            <a:pPr>
              <a:buFont typeface="Wingdings" panose="05000000000000000000" pitchFamily="2" charset="2"/>
              <a:buChar char="q"/>
            </a:pPr>
            <a:r>
              <a:rPr lang="tr-TR" dirty="0"/>
              <a:t>Önemli bilgileri belli bir amaçla çalma (</a:t>
            </a:r>
            <a:r>
              <a:rPr lang="tr-TR" dirty="0" err="1"/>
              <a:t>örn</a:t>
            </a:r>
            <a:r>
              <a:rPr lang="tr-TR" dirty="0"/>
              <a:t>. casusluk).</a:t>
            </a:r>
          </a:p>
        </p:txBody>
      </p:sp>
    </p:spTree>
    <p:extLst>
      <p:ext uri="{BB962C8B-B14F-4D97-AF65-F5344CB8AC3E}">
        <p14:creationId xmlns:p14="http://schemas.microsoft.com/office/powerpoint/2010/main" val="16863720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sim 3" descr="fötr şapka, şapka, bilgisayar, dizüstü içeren bir resim&#10;&#10;Açıklama otomatik olarak oluşturuldu">
            <a:extLst>
              <a:ext uri="{FF2B5EF4-FFF2-40B4-BE49-F238E27FC236}">
                <a16:creationId xmlns:a16="http://schemas.microsoft.com/office/drawing/2014/main" id="{2BCF5B86-E8A7-56DC-E1C7-FA67614EC485}"/>
              </a:ext>
            </a:extLst>
          </p:cNvPr>
          <p:cNvPicPr>
            <a:picLocks noChangeAspect="1"/>
          </p:cNvPicPr>
          <p:nvPr/>
        </p:nvPicPr>
        <p:blipFill>
          <a:blip r:embed="rId2"/>
          <a:stretch>
            <a:fillRect/>
          </a:stretch>
        </p:blipFill>
        <p:spPr>
          <a:xfrm>
            <a:off x="633999" y="999775"/>
            <a:ext cx="6909801" cy="4595018"/>
          </a:xfrm>
          <a:prstGeom prst="rect">
            <a:avLst/>
          </a:prstGeom>
        </p:spPr>
      </p:pic>
      <p:cxnSp>
        <p:nvCxnSpPr>
          <p:cNvPr id="11" name="Straight Connector 10">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İçerik Yer Tutucusu 2">
            <a:extLst>
              <a:ext uri="{FF2B5EF4-FFF2-40B4-BE49-F238E27FC236}">
                <a16:creationId xmlns:a16="http://schemas.microsoft.com/office/drawing/2014/main" id="{02ECC4C3-AF97-0996-ABDC-664F3173149B}"/>
              </a:ext>
            </a:extLst>
          </p:cNvPr>
          <p:cNvSpPr>
            <a:spLocks noGrp="1"/>
          </p:cNvSpPr>
          <p:nvPr>
            <p:ph idx="1"/>
          </p:nvPr>
        </p:nvSpPr>
        <p:spPr>
          <a:xfrm>
            <a:off x="7859485" y="2198913"/>
            <a:ext cx="3690257" cy="3990871"/>
          </a:xfrm>
        </p:spPr>
        <p:txBody>
          <a:bodyPr>
            <a:normAutofit fontScale="92500" lnSpcReduction="10000"/>
          </a:bodyPr>
          <a:lstStyle/>
          <a:p>
            <a:r>
              <a:rPr lang="tr-TR" dirty="0"/>
              <a:t>Siber saldırı yapan kişilere genel olarak saldırgan (</a:t>
            </a:r>
            <a:r>
              <a:rPr lang="tr-TR" dirty="0" err="1"/>
              <a:t>attacker</a:t>
            </a:r>
            <a:r>
              <a:rPr lang="tr-TR" dirty="0"/>
              <a:t>) denir. Saldırganlar için kullanılan bir diğer terim siyah şapkalı (</a:t>
            </a:r>
            <a:r>
              <a:rPr lang="tr-TR" dirty="0" err="1"/>
              <a:t>black</a:t>
            </a:r>
            <a:r>
              <a:rPr lang="tr-TR" dirty="0"/>
              <a:t> hat) hacker terimidir. Siyah şapkalı hacker, siber güvenliği ihlal ederek karşı tarafa zarar vermek veya maddi kazanç elde etmek isteyen kişi demektir. Beyaz şapkalı (</a:t>
            </a:r>
            <a:r>
              <a:rPr lang="tr-TR" dirty="0" err="1"/>
              <a:t>white</a:t>
            </a:r>
            <a:r>
              <a:rPr lang="tr-TR" dirty="0"/>
              <a:t> hat) hacker veya etik hacker kavramı ise, bir kurumun izniyle o kuruma ait bilgisayar sistemlerini saldırılara dayanıklılık ve güvenlik açısından test edip değerlendiren kişileri tanımlar.</a:t>
            </a:r>
          </a:p>
          <a:p>
            <a:endParaRPr lang="tr-TR" dirty="0"/>
          </a:p>
        </p:txBody>
      </p:sp>
      <p:sp>
        <p:nvSpPr>
          <p:cNvPr id="13" name="Rectangle 12">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5" name="Rectangle 14">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Tree>
    <p:extLst>
      <p:ext uri="{BB962C8B-B14F-4D97-AF65-F5344CB8AC3E}">
        <p14:creationId xmlns:p14="http://schemas.microsoft.com/office/powerpoint/2010/main" val="40667459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330DCE86-27E7-C482-BDA9-E7AF63F5FF4D}"/>
              </a:ext>
            </a:extLst>
          </p:cNvPr>
          <p:cNvSpPr>
            <a:spLocks noGrp="1"/>
          </p:cNvSpPr>
          <p:nvPr>
            <p:ph idx="1"/>
          </p:nvPr>
        </p:nvSpPr>
        <p:spPr/>
        <p:txBody>
          <a:bodyPr/>
          <a:lstStyle/>
          <a:p>
            <a:r>
              <a:rPr lang="tr-TR" dirty="0"/>
              <a:t>Siber saldırılarla ilgili “Neden?” sorusunu tartıştık. Bir diğer önemli soru da “Nasıl?”</a:t>
            </a:r>
          </a:p>
          <a:p>
            <a:r>
              <a:rPr lang="tr-TR" dirty="0"/>
              <a:t>sorusudur. Siber saldırıların nasıl yapıldığını önümüzdeki derslerde örnekler ve uygulamalarla</a:t>
            </a:r>
          </a:p>
          <a:p>
            <a:r>
              <a:rPr lang="tr-TR" dirty="0"/>
              <a:t>birlikte ayrıntılı olarak göreceğiz.</a:t>
            </a:r>
          </a:p>
          <a:p>
            <a:r>
              <a:rPr lang="tr-TR" dirty="0"/>
              <a:t>Genel olarak siber tehditler, sistemlerde bulunabilecek zayıflıkları (zafiyetleri) kullanırlar. En</a:t>
            </a:r>
          </a:p>
          <a:p>
            <a:r>
              <a:rPr lang="tr-TR" dirty="0"/>
              <a:t>basit ve yaygın zayıflık, insanlarda siber güvenlikle ilgili farkındalık eksikliğidir. Bu dersi alan</a:t>
            </a:r>
          </a:p>
          <a:p>
            <a:r>
              <a:rPr lang="tr-TR" dirty="0"/>
              <a:t>öğrenciler toplumun büyük bir çoğunluğundan daha fazla bilgiye ve farkındalığa sahip</a:t>
            </a:r>
          </a:p>
          <a:p>
            <a:r>
              <a:rPr lang="tr-TR" dirty="0"/>
              <a:t>olacaklardır.</a:t>
            </a:r>
          </a:p>
        </p:txBody>
      </p:sp>
    </p:spTree>
    <p:extLst>
      <p:ext uri="{BB962C8B-B14F-4D97-AF65-F5344CB8AC3E}">
        <p14:creationId xmlns:p14="http://schemas.microsoft.com/office/powerpoint/2010/main" val="15862003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94205181-A3AC-7F90-C23A-B786261FC622}"/>
              </a:ext>
            </a:extLst>
          </p:cNvPr>
          <p:cNvSpPr>
            <a:spLocks noGrp="1"/>
          </p:cNvSpPr>
          <p:nvPr>
            <p:ph idx="1"/>
          </p:nvPr>
        </p:nvSpPr>
        <p:spPr>
          <a:xfrm>
            <a:off x="1097279" y="1845734"/>
            <a:ext cx="6454987" cy="4023360"/>
          </a:xfrm>
        </p:spPr>
        <p:txBody>
          <a:bodyPr>
            <a:normAutofit/>
          </a:bodyPr>
          <a:lstStyle/>
          <a:p>
            <a:r>
              <a:rPr lang="tr-TR" dirty="0"/>
              <a:t>Siber tehditler çok çeşitlidir:</a:t>
            </a:r>
          </a:p>
          <a:p>
            <a:r>
              <a:rPr lang="tr-TR" dirty="0"/>
              <a:t> Kötü amaçlı yazılımlar (virüs, casus yazılım vb.),</a:t>
            </a:r>
          </a:p>
          <a:p>
            <a:r>
              <a:rPr lang="tr-TR" dirty="0"/>
              <a:t> </a:t>
            </a:r>
            <a:r>
              <a:rPr lang="tr-TR" dirty="0" err="1"/>
              <a:t>Oltalama</a:t>
            </a:r>
            <a:r>
              <a:rPr lang="tr-TR" dirty="0"/>
              <a:t> (</a:t>
            </a:r>
            <a:r>
              <a:rPr lang="tr-TR" dirty="0" err="1"/>
              <a:t>phishing</a:t>
            </a:r>
            <a:r>
              <a:rPr lang="tr-TR" dirty="0"/>
              <a:t>),</a:t>
            </a:r>
          </a:p>
          <a:p>
            <a:r>
              <a:rPr lang="tr-TR" dirty="0"/>
              <a:t> Hizmet engelleme (</a:t>
            </a:r>
            <a:r>
              <a:rPr lang="tr-TR" dirty="0" err="1"/>
              <a:t>denial</a:t>
            </a:r>
            <a:r>
              <a:rPr lang="tr-TR" dirty="0"/>
              <a:t> of service, </a:t>
            </a:r>
            <a:r>
              <a:rPr lang="tr-TR" dirty="0" err="1"/>
              <a:t>DoS</a:t>
            </a:r>
            <a:r>
              <a:rPr lang="tr-TR" dirty="0"/>
              <a:t>),</a:t>
            </a:r>
          </a:p>
          <a:p>
            <a:r>
              <a:rPr lang="tr-TR" dirty="0"/>
              <a:t> Veri sızdırma,</a:t>
            </a:r>
          </a:p>
          <a:p>
            <a:r>
              <a:rPr lang="tr-TR" dirty="0"/>
              <a:t> Yetki çalma,</a:t>
            </a:r>
          </a:p>
          <a:p>
            <a:r>
              <a:rPr lang="tr-TR" dirty="0"/>
              <a:t> Aradaki adam (</a:t>
            </a:r>
            <a:r>
              <a:rPr lang="tr-TR" dirty="0" err="1"/>
              <a:t>man</a:t>
            </a:r>
            <a:r>
              <a:rPr lang="tr-TR" dirty="0"/>
              <a:t> in </a:t>
            </a:r>
            <a:r>
              <a:rPr lang="tr-TR" dirty="0" err="1"/>
              <a:t>the</a:t>
            </a:r>
            <a:r>
              <a:rPr lang="tr-TR" dirty="0"/>
              <a:t> </a:t>
            </a:r>
            <a:r>
              <a:rPr lang="tr-TR" dirty="0" err="1"/>
              <a:t>middle</a:t>
            </a:r>
            <a:r>
              <a:rPr lang="tr-TR" dirty="0"/>
              <a:t>) saldırıları</a:t>
            </a:r>
          </a:p>
          <a:p>
            <a:r>
              <a:rPr lang="tr-TR" dirty="0"/>
              <a:t>yaygın siber tehditlere örnek olarak verilebilir.</a:t>
            </a:r>
          </a:p>
        </p:txBody>
      </p:sp>
      <p:pic>
        <p:nvPicPr>
          <p:cNvPr id="4" name="Resim 3" descr="ekran görüntüsü, sanat, mavi, hafif içeren bir resim&#10;&#10;Açıklama otomatik olarak oluşturuldu">
            <a:extLst>
              <a:ext uri="{FF2B5EF4-FFF2-40B4-BE49-F238E27FC236}">
                <a16:creationId xmlns:a16="http://schemas.microsoft.com/office/drawing/2014/main" id="{BF0C1BA5-62F7-C1B5-1E7D-D8A966FA167B}"/>
              </a:ext>
            </a:extLst>
          </p:cNvPr>
          <p:cNvPicPr>
            <a:picLocks noChangeAspect="1"/>
          </p:cNvPicPr>
          <p:nvPr/>
        </p:nvPicPr>
        <p:blipFill rotWithShape="1">
          <a:blip r:embed="rId2"/>
          <a:srcRect l="12517" r="36677" b="2"/>
          <a:stretch/>
        </p:blipFill>
        <p:spPr>
          <a:xfrm>
            <a:off x="8020570" y="1916318"/>
            <a:ext cx="3135109" cy="3471012"/>
          </a:xfrm>
          <a:prstGeom prst="rect">
            <a:avLst/>
          </a:prstGeom>
        </p:spPr>
      </p:pic>
    </p:spTree>
    <p:extLst>
      <p:ext uri="{BB962C8B-B14F-4D97-AF65-F5344CB8AC3E}">
        <p14:creationId xmlns:p14="http://schemas.microsoft.com/office/powerpoint/2010/main" val="4895478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5B21C837-19B7-A35D-D3EE-E310E1E70044}"/>
              </a:ext>
            </a:extLst>
          </p:cNvPr>
          <p:cNvSpPr>
            <a:spLocks noGrp="1"/>
          </p:cNvSpPr>
          <p:nvPr>
            <p:ph idx="1"/>
          </p:nvPr>
        </p:nvSpPr>
        <p:spPr>
          <a:xfrm>
            <a:off x="1066800" y="2169291"/>
            <a:ext cx="10058400" cy="4023360"/>
          </a:xfrm>
        </p:spPr>
        <p:txBody>
          <a:bodyPr/>
          <a:lstStyle/>
          <a:p>
            <a:r>
              <a:rPr lang="tr-TR" dirty="0"/>
              <a:t>Tehditlerin zarar vermesini engellemek veya zararlarını azaltmak için bazı önlemler alınır. Bu</a:t>
            </a:r>
          </a:p>
          <a:p>
            <a:r>
              <a:rPr lang="tr-TR" dirty="0"/>
              <a:t>noktada öğrencilerden bildikleri önlemleri söylemeleri istenebilir. En başta gelen önlem,</a:t>
            </a:r>
          </a:p>
          <a:p>
            <a:r>
              <a:rPr lang="tr-TR" dirty="0"/>
              <a:t>farkındalığın artırılmasıdır. Çünkü siber güvenlikte birinci şart, bilgi sistemlerinin yetkili</a:t>
            </a:r>
          </a:p>
          <a:p>
            <a:r>
              <a:rPr lang="tr-TR" dirty="0"/>
              <a:t>kullanıcısı rolündeki kişilerin siber tehditler hakkında bilinçli ve dikkatli olmasıdır. Tehditlere</a:t>
            </a:r>
          </a:p>
          <a:p>
            <a:r>
              <a:rPr lang="tr-TR" dirty="0"/>
              <a:t>karşı sıkça kullanılan bazı diğer önlemler şunlardır: </a:t>
            </a:r>
          </a:p>
        </p:txBody>
      </p:sp>
    </p:spTree>
    <p:extLst>
      <p:ext uri="{BB962C8B-B14F-4D97-AF65-F5344CB8AC3E}">
        <p14:creationId xmlns:p14="http://schemas.microsoft.com/office/powerpoint/2010/main" val="38223825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A394827-5EC1-3FEA-FD2A-78CB4E6E3AD5}"/>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F7C0B8AB-57F6-942B-6FDD-D9555D65BC6F}"/>
              </a:ext>
            </a:extLst>
          </p:cNvPr>
          <p:cNvSpPr>
            <a:spLocks noGrp="1"/>
          </p:cNvSpPr>
          <p:nvPr>
            <p:ph idx="1"/>
          </p:nvPr>
        </p:nvSpPr>
        <p:spPr/>
        <p:txBody>
          <a:bodyPr/>
          <a:lstStyle/>
          <a:p>
            <a:r>
              <a:rPr lang="tr-TR" dirty="0"/>
              <a:t>Kimlik doğrulama ve erişim denetimi araçları (parolalar, akıllı kartlar, biyometrik</a:t>
            </a:r>
          </a:p>
          <a:p>
            <a:r>
              <a:rPr lang="tr-TR" dirty="0"/>
              <a:t>sistemler vb.): Sistemlere yetkili kişilerin erişebilmesini, diğer kişilerin erişiminin</a:t>
            </a:r>
          </a:p>
          <a:p>
            <a:r>
              <a:rPr lang="tr-TR" dirty="0"/>
              <a:t>engellenmesini sağlayan araçlardır.</a:t>
            </a:r>
          </a:p>
          <a:p>
            <a:r>
              <a:rPr lang="tr-TR" dirty="0"/>
              <a:t> Güvenlik yazılımları (antivirüs, bilgisayardaki güvenlik duvarı vb.): Sistemin zararlı</a:t>
            </a:r>
          </a:p>
          <a:p>
            <a:r>
              <a:rPr lang="tr-TR" dirty="0"/>
              <a:t>yazılımlardan ve internet üzerinden gelebilecek olan zararlı trafikten korunmasına</a:t>
            </a:r>
          </a:p>
          <a:p>
            <a:r>
              <a:rPr lang="tr-TR" dirty="0"/>
              <a:t>yardımcı olan yazılımlardır.</a:t>
            </a:r>
          </a:p>
        </p:txBody>
      </p:sp>
    </p:spTree>
    <p:extLst>
      <p:ext uri="{BB962C8B-B14F-4D97-AF65-F5344CB8AC3E}">
        <p14:creationId xmlns:p14="http://schemas.microsoft.com/office/powerpoint/2010/main" val="39313295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ED1BB03-5E95-C4EF-B32A-21FFB795038E}"/>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85F20726-5F97-30EF-5571-327EA4FB794C}"/>
              </a:ext>
            </a:extLst>
          </p:cNvPr>
          <p:cNvSpPr>
            <a:spLocks noGrp="1"/>
          </p:cNvSpPr>
          <p:nvPr>
            <p:ph idx="1"/>
          </p:nvPr>
        </p:nvSpPr>
        <p:spPr/>
        <p:txBody>
          <a:bodyPr>
            <a:normAutofit fontScale="85000" lnSpcReduction="20000"/>
          </a:bodyPr>
          <a:lstStyle/>
          <a:p>
            <a:r>
              <a:rPr lang="tr-TR" dirty="0"/>
              <a:t>Güvenlik cihazları (sızma tespit sistemi – IDS, donanım güvenlik modülü – HSM, derin</a:t>
            </a:r>
          </a:p>
          <a:p>
            <a:r>
              <a:rPr lang="tr-TR" dirty="0"/>
              <a:t>paket inceleme cihazı – DPI vb.): Genellikle bilgisayarların bağlı olduğu ağların içinde</a:t>
            </a:r>
          </a:p>
          <a:p>
            <a:r>
              <a:rPr lang="tr-TR" dirty="0"/>
              <a:t>konuşlanan, ağ trafiği üzerinde incelemeler yapan ve çeşitli güvenlik kurallarını</a:t>
            </a:r>
          </a:p>
          <a:p>
            <a:r>
              <a:rPr lang="tr-TR" dirty="0"/>
              <a:t>uygulayan cihazlardır.</a:t>
            </a:r>
          </a:p>
          <a:p>
            <a:r>
              <a:rPr lang="tr-TR" dirty="0"/>
              <a:t> Güvenli yazılım geliştirme teknikleri: Yazılımlarda saldırganların kullanabileceği</a:t>
            </a:r>
          </a:p>
          <a:p>
            <a:r>
              <a:rPr lang="tr-TR" dirty="0"/>
              <a:t>zayıflıkların ortaya çıkmasını önleme amaçlı yöntemlerdir.</a:t>
            </a:r>
          </a:p>
          <a:p>
            <a:r>
              <a:rPr lang="tr-TR" dirty="0"/>
              <a:t> Kriptografi ve güvenli iletişim teknikleri: Gönderici(</a:t>
            </a:r>
            <a:r>
              <a:rPr lang="tr-TR" dirty="0" err="1"/>
              <a:t>ler</a:t>
            </a:r>
            <a:r>
              <a:rPr lang="tr-TR" dirty="0"/>
              <a:t>) ile alıcı(</a:t>
            </a:r>
            <a:r>
              <a:rPr lang="tr-TR" dirty="0" err="1"/>
              <a:t>lar</a:t>
            </a:r>
            <a:r>
              <a:rPr lang="tr-TR" dirty="0"/>
              <a:t>) arasında iletilen</a:t>
            </a:r>
          </a:p>
          <a:p>
            <a:r>
              <a:rPr lang="tr-TR" dirty="0"/>
              <a:t>verinin temel güvenlik özelliklerini (gizlilik, bütünlük, kimlik doğrulama vb.)</a:t>
            </a:r>
          </a:p>
          <a:p>
            <a:r>
              <a:rPr lang="tr-TR" dirty="0"/>
              <a:t>korumakta kullanılan yöntemlerdir.</a:t>
            </a:r>
          </a:p>
          <a:p>
            <a:r>
              <a:rPr lang="tr-TR" dirty="0"/>
              <a:t>Siber güvenlik ancak bu gibi önlemlerin bir arada kullanılmasıyla sağlanabilir. Hiçbir önlem</a:t>
            </a:r>
          </a:p>
          <a:p>
            <a:r>
              <a:rPr lang="tr-TR" dirty="0"/>
              <a:t>tek başına yeterli güvenlik sağlayamaz.</a:t>
            </a:r>
          </a:p>
        </p:txBody>
      </p:sp>
    </p:spTree>
    <p:extLst>
      <p:ext uri="{BB962C8B-B14F-4D97-AF65-F5344CB8AC3E}">
        <p14:creationId xmlns:p14="http://schemas.microsoft.com/office/powerpoint/2010/main" val="1184938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BF12A1E-E05A-6DCC-0335-F7FBD2D40CDD}"/>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849800E1-59E0-EE6E-8C43-B376F0C68E41}"/>
              </a:ext>
            </a:extLst>
          </p:cNvPr>
          <p:cNvSpPr>
            <a:spLocks noGrp="1"/>
          </p:cNvSpPr>
          <p:nvPr>
            <p:ph idx="1"/>
          </p:nvPr>
        </p:nvSpPr>
        <p:spPr/>
        <p:txBody>
          <a:bodyPr/>
          <a:lstStyle/>
          <a:p>
            <a:r>
              <a:rPr lang="tr-TR" dirty="0">
                <a:highlight>
                  <a:srgbClr val="FFFF00"/>
                </a:highlight>
              </a:rPr>
              <a:t>Bu bölüm için toplam 45 dk süre yeterli olacaktır.</a:t>
            </a:r>
          </a:p>
          <a:p>
            <a:r>
              <a:rPr lang="tr-TR" dirty="0">
                <a:highlight>
                  <a:srgbClr val="FFFF00"/>
                </a:highlight>
              </a:rPr>
              <a:t>Bu bölümde, son yıllarda dünyada gerçekleşen bazı siber saldırılar hakkında tartışma</a:t>
            </a:r>
          </a:p>
          <a:p>
            <a:r>
              <a:rPr lang="tr-TR" dirty="0">
                <a:highlight>
                  <a:srgbClr val="FFFF00"/>
                </a:highlight>
              </a:rPr>
              <a:t>yürütülecek ve bu saldırılara karşı alınabilecek temel güvenlik önlemleri düşünülerek çözümler</a:t>
            </a:r>
          </a:p>
          <a:p>
            <a:r>
              <a:rPr lang="tr-TR" dirty="0">
                <a:highlight>
                  <a:srgbClr val="FFFF00"/>
                </a:highlight>
              </a:rPr>
              <a:t>tasarlanacaktır. En az iki, süre yeterse üç farklı vaka incelenebilir. Aşağıda bazı örnek olaylar</a:t>
            </a:r>
          </a:p>
          <a:p>
            <a:r>
              <a:rPr lang="tr-TR" dirty="0">
                <a:highlight>
                  <a:srgbClr val="FFFF00"/>
                </a:highlight>
              </a:rPr>
              <a:t>verilmiştir. Eğitmen güncel olayları araştırarak bunlara eklemeler yapabilir.</a:t>
            </a:r>
          </a:p>
        </p:txBody>
      </p:sp>
    </p:spTree>
    <p:extLst>
      <p:ext uri="{BB962C8B-B14F-4D97-AF65-F5344CB8AC3E}">
        <p14:creationId xmlns:p14="http://schemas.microsoft.com/office/powerpoint/2010/main" val="21611015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9D5AEDF-F8BF-1920-7E95-3ED4CDE460D8}"/>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04FB499A-3398-62A6-1B57-3C937E7D2BB0}"/>
              </a:ext>
            </a:extLst>
          </p:cNvPr>
          <p:cNvSpPr>
            <a:spLocks noGrp="1"/>
          </p:cNvSpPr>
          <p:nvPr>
            <p:ph idx="1"/>
          </p:nvPr>
        </p:nvSpPr>
        <p:spPr/>
        <p:txBody>
          <a:bodyPr>
            <a:normAutofit fontScale="92500" lnSpcReduction="20000"/>
          </a:bodyPr>
          <a:lstStyle/>
          <a:p>
            <a:r>
              <a:rPr lang="tr-TR" dirty="0" err="1"/>
              <a:t>WannaCry</a:t>
            </a:r>
            <a:r>
              <a:rPr lang="tr-TR" dirty="0"/>
              <a:t> fidye yazılımı saldırısı (2017): Bu saldırı, Microsoft Windows işletim</a:t>
            </a:r>
          </a:p>
          <a:p>
            <a:r>
              <a:rPr lang="tr-TR" dirty="0"/>
              <a:t>sistemine sahip bilgisayarları hedef alan bir kripto-solucan tarafından, verileri</a:t>
            </a:r>
          </a:p>
          <a:p>
            <a:r>
              <a:rPr lang="tr-TR" dirty="0"/>
              <a:t>şifreleyerek ve Bitcoin kripto para biriminde fidye ödemeleri talep ederek</a:t>
            </a:r>
          </a:p>
          <a:p>
            <a:r>
              <a:rPr lang="tr-TR" dirty="0"/>
              <a:t>gerçekleştirilen dünya çapında bir siber saldırıydı. Windows sistemlerinde bulunan bir</a:t>
            </a:r>
          </a:p>
          <a:p>
            <a:r>
              <a:rPr lang="tr-TR" dirty="0"/>
              <a:t>açıklıktan faydalanıyordu. Her ne kadar Microsoft bu açıklığı kapatmak için daha önce</a:t>
            </a:r>
          </a:p>
          <a:p>
            <a:r>
              <a:rPr lang="tr-TR" dirty="0"/>
              <a:t>yamalar yayınlamış olsa da, </a:t>
            </a:r>
            <a:r>
              <a:rPr lang="tr-TR" dirty="0" err="1"/>
              <a:t>WannaCry</a:t>
            </a:r>
            <a:r>
              <a:rPr lang="tr-TR" dirty="0"/>
              <a:t> genellikle bu yamaları uygulamayan veya</a:t>
            </a:r>
          </a:p>
          <a:p>
            <a:r>
              <a:rPr lang="tr-TR" dirty="0"/>
              <a:t>kullanım ömrünü doldurmuş eski Windows sistemlerini kullanan kuruluşlarda hızla</a:t>
            </a:r>
          </a:p>
          <a:p>
            <a:r>
              <a:rPr lang="tr-TR" dirty="0"/>
              <a:t>yayılmayı başardı. Bu yamalar bir kuruluşun siber güvenliği için zorunluydu, </a:t>
            </a:r>
            <a:r>
              <a:rPr lang="tr-TR" dirty="0" err="1"/>
              <a:t>ancakçoğunlukla</a:t>
            </a:r>
            <a:r>
              <a:rPr lang="tr-TR" dirty="0"/>
              <a:t> ihmal, bilgisizlik, yanlış yönetim, personel veya zaman yetersizliği ve</a:t>
            </a:r>
          </a:p>
          <a:p>
            <a:r>
              <a:rPr lang="tr-TR" dirty="0"/>
              <a:t>durumun öneminin farkında olmama gibi nedenlerle uygulanmamıştı (</a:t>
            </a:r>
            <a:r>
              <a:rPr lang="tr-TR" dirty="0" err="1"/>
              <a:t>Whittaker</a:t>
            </a:r>
            <a:r>
              <a:rPr lang="tr-TR" dirty="0"/>
              <a:t>,</a:t>
            </a:r>
          </a:p>
          <a:p>
            <a:r>
              <a:rPr lang="tr-TR" dirty="0"/>
              <a:t>2019)</a:t>
            </a:r>
          </a:p>
        </p:txBody>
      </p:sp>
    </p:spTree>
    <p:extLst>
      <p:ext uri="{BB962C8B-B14F-4D97-AF65-F5344CB8AC3E}">
        <p14:creationId xmlns:p14="http://schemas.microsoft.com/office/powerpoint/2010/main" val="1540456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58AA1AEB-D112-997E-923B-04BF993C0C5F}"/>
              </a:ext>
            </a:extLst>
          </p:cNvPr>
          <p:cNvSpPr>
            <a:spLocks noGrp="1"/>
          </p:cNvSpPr>
          <p:nvPr>
            <p:ph idx="1"/>
          </p:nvPr>
        </p:nvSpPr>
        <p:spPr>
          <a:xfrm>
            <a:off x="1378634" y="2535051"/>
            <a:ext cx="10058400" cy="4023360"/>
          </a:xfrm>
        </p:spPr>
        <p:txBody>
          <a:bodyPr/>
          <a:lstStyle/>
          <a:p>
            <a:r>
              <a:rPr lang="tr-TR" dirty="0">
                <a:highlight>
                  <a:srgbClr val="FFFF00"/>
                </a:highlight>
              </a:rPr>
              <a:t>Bu kâbus gibi senaryo gerçekleşirse neler yapabiliriz? Daha önemlisi, böyle bir senaryoyla</a:t>
            </a:r>
          </a:p>
          <a:p>
            <a:r>
              <a:rPr lang="tr-TR" dirty="0">
                <a:highlight>
                  <a:srgbClr val="FFFF00"/>
                </a:highlight>
              </a:rPr>
              <a:t>karşılaşmamak için nasıl davranmalı, ne gibi önlemler almalıyız? Siber güvenlik dersinde,</a:t>
            </a:r>
          </a:p>
          <a:p>
            <a:r>
              <a:rPr lang="tr-TR" dirty="0">
                <a:highlight>
                  <a:srgbClr val="FFFF00"/>
                </a:highlight>
              </a:rPr>
              <a:t>kişileri  verilen örneklerdeki gibi zor durumlara sokabilen, hatta bazen ülkelerin</a:t>
            </a:r>
          </a:p>
          <a:p>
            <a:r>
              <a:rPr lang="tr-TR" dirty="0">
                <a:highlight>
                  <a:srgbClr val="FFFF00"/>
                </a:highlight>
              </a:rPr>
              <a:t>güvenliğini tehdit edebilen siber saldırılardan korunma yöntemlerini inceleyeceğiz.</a:t>
            </a:r>
          </a:p>
          <a:p>
            <a:endParaRPr lang="tr-TR" dirty="0"/>
          </a:p>
        </p:txBody>
      </p:sp>
    </p:spTree>
    <p:extLst>
      <p:ext uri="{BB962C8B-B14F-4D97-AF65-F5344CB8AC3E}">
        <p14:creationId xmlns:p14="http://schemas.microsoft.com/office/powerpoint/2010/main" val="36386762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526C423-8D3E-CBB2-EAD6-01515400CBE5}"/>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9BFD99EE-359A-73A6-2885-4ECD7BE0A8A2}"/>
              </a:ext>
            </a:extLst>
          </p:cNvPr>
          <p:cNvSpPr>
            <a:spLocks noGrp="1"/>
          </p:cNvSpPr>
          <p:nvPr>
            <p:ph idx="1"/>
          </p:nvPr>
        </p:nvSpPr>
        <p:spPr/>
        <p:txBody>
          <a:bodyPr/>
          <a:lstStyle/>
          <a:p>
            <a:r>
              <a:rPr lang="tr-TR" dirty="0" err="1"/>
              <a:t>Air</a:t>
            </a:r>
            <a:r>
              <a:rPr lang="tr-TR" dirty="0"/>
              <a:t> </a:t>
            </a:r>
            <a:r>
              <a:rPr lang="tr-TR" dirty="0" err="1"/>
              <a:t>India</a:t>
            </a:r>
            <a:r>
              <a:rPr lang="tr-TR" dirty="0"/>
              <a:t> veri sızıntısı (2021): 21 Mayıs 2021'de </a:t>
            </a:r>
            <a:r>
              <a:rPr lang="tr-TR" dirty="0" err="1"/>
              <a:t>Air</a:t>
            </a:r>
            <a:r>
              <a:rPr lang="tr-TR" dirty="0"/>
              <a:t> </a:t>
            </a:r>
            <a:r>
              <a:rPr lang="tr-TR" dirty="0" err="1"/>
              <a:t>India</a:t>
            </a:r>
            <a:r>
              <a:rPr lang="tr-TR" dirty="0"/>
              <a:t> adlı havayolu şirketinin bir</a:t>
            </a:r>
          </a:p>
          <a:p>
            <a:r>
              <a:rPr lang="tr-TR" dirty="0"/>
              <a:t>siber saldırıya maruz kaldığı ve dünya çapında yaklaşık 4,5 milyon müşterinin pasaport,</a:t>
            </a:r>
          </a:p>
          <a:p>
            <a:r>
              <a:rPr lang="tr-TR" dirty="0"/>
              <a:t>kredi kartı bilgileri, doğum tarihleri, isim ve bilet bilgileri dâhil kişisel bilgilerinin ele</a:t>
            </a:r>
          </a:p>
          <a:p>
            <a:r>
              <a:rPr lang="tr-TR" dirty="0"/>
              <a:t>geçirildiği bildirildi (</a:t>
            </a:r>
            <a:r>
              <a:rPr lang="tr-TR" dirty="0" err="1"/>
              <a:t>Satija</a:t>
            </a:r>
            <a:r>
              <a:rPr lang="tr-TR" dirty="0"/>
              <a:t>, 2021).</a:t>
            </a:r>
          </a:p>
        </p:txBody>
      </p:sp>
    </p:spTree>
    <p:extLst>
      <p:ext uri="{BB962C8B-B14F-4D97-AF65-F5344CB8AC3E}">
        <p14:creationId xmlns:p14="http://schemas.microsoft.com/office/powerpoint/2010/main" val="41183154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E7D9494-51A5-BB8A-DEE9-F9599AD4CB21}"/>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37E74407-F223-2281-324D-9317282A569A}"/>
              </a:ext>
            </a:extLst>
          </p:cNvPr>
          <p:cNvSpPr>
            <a:spLocks noGrp="1"/>
          </p:cNvSpPr>
          <p:nvPr>
            <p:ph idx="1"/>
          </p:nvPr>
        </p:nvSpPr>
        <p:spPr/>
        <p:txBody>
          <a:bodyPr>
            <a:normAutofit/>
          </a:bodyPr>
          <a:lstStyle/>
          <a:p>
            <a:r>
              <a:rPr lang="tr-TR" dirty="0"/>
              <a:t>Microsoft Exchange Server veri sızıntısı (2021): Şirket içi Microsoft Exchange Server’daki dört sıfırıncı gün açıklığı (henüz varlığı bilinmeyen veya bilindiği halde giderilmemiş açıklık) üzerinden Ocak 2021'de başlatılan küresel bir siber saldırı dalgası sonucunda saldırganlar, etkilenen sunuculardaki kullanıcı e-postalarına ve parolalarına tam erişim, sunucuda yönetici ayrıcalıkları ve ağa bağlı cihazlara erişim izni elde ettiler. Saldırganlar, sunuculara tam erişime izin veren bir arka kapı kurarak saldırıları gerçekleştirdiler. 9 Mart 2021 itibariyle, ABD'deki yaklaşık 30.000 kuruluş, Birleşik Krallık'taki 7.000 sunucu ve Avrupa Bankacılık Otoritesi, Norveç Parlamentosu ve Şili Mali Piyasa Komisyonu sunucuları da dâhil olmak üzere toplam 250.000 sunucunun saldırılara kurban gittiği tahmin edildi (</a:t>
            </a:r>
            <a:r>
              <a:rPr lang="tr-TR" dirty="0" err="1"/>
              <a:t>Duffy</a:t>
            </a:r>
            <a:r>
              <a:rPr lang="tr-TR" dirty="0"/>
              <a:t>, 2021; </a:t>
            </a:r>
            <a:r>
              <a:rPr lang="tr-TR" dirty="0" err="1"/>
              <a:t>O’Donnell</a:t>
            </a:r>
            <a:r>
              <a:rPr lang="tr-TR" dirty="0"/>
              <a:t>, 2021). Küçük ve orta ölçekli işletmeler, yerel kurumlar ve yerel yönetimler, siber güvenliği sağlama konusunda genellikle daha küçük bütçelere ve daha az deneyime sahip oldukları için saldırının ana kurbanları olarak öne çıktılar (</a:t>
            </a:r>
            <a:r>
              <a:rPr lang="tr-TR" dirty="0" err="1"/>
              <a:t>Whittaker</a:t>
            </a:r>
            <a:r>
              <a:rPr lang="tr-TR" dirty="0"/>
              <a:t>, 2021).</a:t>
            </a:r>
          </a:p>
        </p:txBody>
      </p:sp>
    </p:spTree>
    <p:extLst>
      <p:ext uri="{BB962C8B-B14F-4D97-AF65-F5344CB8AC3E}">
        <p14:creationId xmlns:p14="http://schemas.microsoft.com/office/powerpoint/2010/main" val="23610253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0EF6860-3844-21C3-A9D0-ABE8B1F8FFEA}"/>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3FE90930-B05D-BC2B-F2CC-66E74949CC3B}"/>
              </a:ext>
            </a:extLst>
          </p:cNvPr>
          <p:cNvSpPr>
            <a:spLocks noGrp="1"/>
          </p:cNvSpPr>
          <p:nvPr>
            <p:ph idx="1"/>
          </p:nvPr>
        </p:nvSpPr>
        <p:spPr/>
        <p:txBody>
          <a:bodyPr/>
          <a:lstStyle/>
          <a:p>
            <a:r>
              <a:rPr lang="tr-TR" dirty="0"/>
              <a:t>Önce eğitmen tarafından örnek olay birkaç cümleyle anlatılır. Daha sonra öğrenciler 3-4 kişilik</a:t>
            </a:r>
          </a:p>
          <a:p>
            <a:r>
              <a:rPr lang="tr-TR" dirty="0"/>
              <a:t>gruplara bölünerek incelenen saldırı hakkında aşağıdaki soruları yanıtlamaya çalışmaları</a:t>
            </a:r>
          </a:p>
          <a:p>
            <a:r>
              <a:rPr lang="tr-TR" dirty="0"/>
              <a:t>istenir. Daha sonra her gruba yanıtları sorularak bu yanıtlar tartışılır.</a:t>
            </a:r>
          </a:p>
          <a:p>
            <a:r>
              <a:rPr lang="tr-TR" dirty="0"/>
              <a:t> Bu saldırıyı yapanlar ne elde etmeyi hedeflemiş olabilirler?</a:t>
            </a:r>
          </a:p>
          <a:p>
            <a:r>
              <a:rPr lang="tr-TR" dirty="0"/>
              <a:t> Bu saldırının zararları neler olabilir?</a:t>
            </a:r>
          </a:p>
          <a:p>
            <a:r>
              <a:rPr lang="tr-TR" dirty="0"/>
              <a:t> Bu saldırının zararlarını azaltmak için neler yapılabilir?</a:t>
            </a:r>
          </a:p>
          <a:p>
            <a:r>
              <a:rPr lang="tr-TR" dirty="0"/>
              <a:t> Bu saldırıdan korunmak için alınabilecek güvenlik önlemleri nelerdir?</a:t>
            </a:r>
          </a:p>
          <a:p>
            <a:r>
              <a:rPr lang="tr-TR" dirty="0"/>
              <a:t> Yukarıda bahsedilen önlem çeşitlerinden üçünü seçerek bu saldırıya karşı bir savunma</a:t>
            </a:r>
          </a:p>
          <a:p>
            <a:r>
              <a:rPr lang="tr-TR" dirty="0"/>
              <a:t>yaklaşımı tasarlamak isteseniz neleri seçersiniz? Neden?</a:t>
            </a:r>
          </a:p>
        </p:txBody>
      </p:sp>
    </p:spTree>
    <p:extLst>
      <p:ext uri="{BB962C8B-B14F-4D97-AF65-F5344CB8AC3E}">
        <p14:creationId xmlns:p14="http://schemas.microsoft.com/office/powerpoint/2010/main" val="42483141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8DF044D-6AE9-203F-DFEE-F2BCE873C05E}"/>
              </a:ext>
            </a:extLst>
          </p:cNvPr>
          <p:cNvSpPr>
            <a:spLocks noGrp="1"/>
          </p:cNvSpPr>
          <p:nvPr>
            <p:ph type="title"/>
          </p:nvPr>
        </p:nvSpPr>
        <p:spPr/>
        <p:txBody>
          <a:bodyPr/>
          <a:lstStyle/>
          <a:p>
            <a:endParaRPr lang="tr-TR"/>
          </a:p>
        </p:txBody>
      </p:sp>
      <p:sp>
        <p:nvSpPr>
          <p:cNvPr id="3" name="İçerik Yer Tutucusu 2">
            <a:extLst>
              <a:ext uri="{FF2B5EF4-FFF2-40B4-BE49-F238E27FC236}">
                <a16:creationId xmlns:a16="http://schemas.microsoft.com/office/drawing/2014/main" id="{3694D3B7-3950-EDAC-67DF-42A58CC2CB1E}"/>
              </a:ext>
            </a:extLst>
          </p:cNvPr>
          <p:cNvSpPr>
            <a:spLocks noGrp="1"/>
          </p:cNvSpPr>
          <p:nvPr>
            <p:ph idx="1"/>
          </p:nvPr>
        </p:nvSpPr>
        <p:spPr/>
        <p:txBody>
          <a:bodyPr/>
          <a:lstStyle/>
          <a:p>
            <a:r>
              <a:rPr lang="tr-TR" dirty="0"/>
              <a:t>Bu bölüm için 15 dk süre yeterli olacaktır.</a:t>
            </a:r>
          </a:p>
          <a:p>
            <a:r>
              <a:rPr lang="tr-TR" dirty="0"/>
              <a:t>Eğitmen öğrencilerine aşağıdaki soruları sorarak yanıtları üzerinden tartışmayı yönlendirir.</a:t>
            </a:r>
          </a:p>
          <a:p>
            <a:r>
              <a:rPr lang="tr-TR" dirty="0"/>
              <a:t> Günlük hayatınızda siber güvenliğe ilişkin hangi önlemleri alıyorsunuz?</a:t>
            </a:r>
          </a:p>
          <a:p>
            <a:r>
              <a:rPr lang="tr-TR" dirty="0"/>
              <a:t> Bu dersten sonra daha fazla dikkat edeceğiniz veya farklı yapacağınız bir şey var mı?</a:t>
            </a:r>
          </a:p>
          <a:p>
            <a:r>
              <a:rPr lang="tr-TR" dirty="0"/>
              <a:t> Sizi en çok endişelendiren siber tehdit hangisidir?</a:t>
            </a:r>
          </a:p>
        </p:txBody>
      </p:sp>
    </p:spTree>
    <p:extLst>
      <p:ext uri="{BB962C8B-B14F-4D97-AF65-F5344CB8AC3E}">
        <p14:creationId xmlns:p14="http://schemas.microsoft.com/office/powerpoint/2010/main" val="1833321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64AC526-A8F8-9C72-6BB7-733EB5A4CAC0}"/>
              </a:ext>
            </a:extLst>
          </p:cNvPr>
          <p:cNvSpPr>
            <a:spLocks noGrp="1"/>
          </p:cNvSpPr>
          <p:nvPr>
            <p:ph type="title"/>
          </p:nvPr>
        </p:nvSpPr>
        <p:spPr/>
        <p:txBody>
          <a:bodyPr/>
          <a:lstStyle/>
          <a:p>
            <a:r>
              <a:rPr lang="tr-TR" dirty="0"/>
              <a:t>Siber saldırı tasarlama</a:t>
            </a:r>
          </a:p>
        </p:txBody>
      </p:sp>
      <p:sp>
        <p:nvSpPr>
          <p:cNvPr id="3" name="İçerik Yer Tutucusu 2">
            <a:extLst>
              <a:ext uri="{FF2B5EF4-FFF2-40B4-BE49-F238E27FC236}">
                <a16:creationId xmlns:a16="http://schemas.microsoft.com/office/drawing/2014/main" id="{7276F813-DBFA-476C-533C-063095E75985}"/>
              </a:ext>
            </a:extLst>
          </p:cNvPr>
          <p:cNvSpPr>
            <a:spLocks noGrp="1"/>
          </p:cNvSpPr>
          <p:nvPr>
            <p:ph idx="1"/>
          </p:nvPr>
        </p:nvSpPr>
        <p:spPr/>
        <p:txBody>
          <a:bodyPr/>
          <a:lstStyle/>
          <a:p>
            <a:r>
              <a:rPr lang="tr-TR" dirty="0"/>
              <a:t>Eğitmen öğrencilerin gruplar halinde aşağıdaki etkinliği yapmalarını sağlar.</a:t>
            </a:r>
          </a:p>
          <a:p>
            <a:r>
              <a:rPr lang="tr-TR" dirty="0"/>
              <a:t>Bir siber savaş durumunda düşmanı zor durumda bırakacak bir saldırı yapmak istediğinizi</a:t>
            </a:r>
          </a:p>
          <a:p>
            <a:r>
              <a:rPr lang="tr-TR" dirty="0"/>
              <a:t>düşünerek aşağıdaki soruları cevaplayınız ve sonrasında cevaplarınızı diğer gruplarla</a:t>
            </a:r>
          </a:p>
          <a:p>
            <a:r>
              <a:rPr lang="tr-TR" dirty="0"/>
              <a:t>paylaşınız.</a:t>
            </a:r>
          </a:p>
          <a:p>
            <a:r>
              <a:rPr lang="tr-TR" dirty="0"/>
              <a:t> Saldırıda neyi hedef alacaksınız?</a:t>
            </a:r>
          </a:p>
          <a:p>
            <a:r>
              <a:rPr lang="tr-TR" dirty="0"/>
              <a:t> Saldırıdan elde etmek istediğiniz sonuçlar nelerdir?</a:t>
            </a:r>
          </a:p>
          <a:p>
            <a:r>
              <a:rPr lang="tr-TR" dirty="0"/>
              <a:t> Bu saldırı için kaç kişilik bir ekibe ve ne kadar zamana ihtiyaç duyacağınızı tahmin</a:t>
            </a:r>
          </a:p>
          <a:p>
            <a:r>
              <a:rPr lang="tr-TR" dirty="0"/>
              <a:t>ediyorsunuz?</a:t>
            </a:r>
          </a:p>
        </p:txBody>
      </p:sp>
    </p:spTree>
    <p:extLst>
      <p:ext uri="{BB962C8B-B14F-4D97-AF65-F5344CB8AC3E}">
        <p14:creationId xmlns:p14="http://schemas.microsoft.com/office/powerpoint/2010/main" val="26620849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4BC990EC-D814-1221-1D8C-B8ACEFF7B097}"/>
              </a:ext>
            </a:extLst>
          </p:cNvPr>
          <p:cNvSpPr>
            <a:spLocks noGrp="1"/>
          </p:cNvSpPr>
          <p:nvPr>
            <p:ph idx="1"/>
          </p:nvPr>
        </p:nvSpPr>
        <p:spPr>
          <a:xfrm>
            <a:off x="1066800" y="450166"/>
            <a:ext cx="10058400" cy="5711483"/>
          </a:xfrm>
        </p:spPr>
        <p:txBody>
          <a:bodyPr>
            <a:normAutofit/>
          </a:bodyPr>
          <a:lstStyle/>
          <a:p>
            <a:pPr>
              <a:buFont typeface="Wingdings" panose="05000000000000000000" pitchFamily="2" charset="2"/>
              <a:buChar char="§"/>
            </a:pPr>
            <a:r>
              <a:rPr lang="tr-TR" dirty="0">
                <a:highlight>
                  <a:srgbClr val="FFFF00"/>
                </a:highlight>
              </a:rPr>
              <a:t>.Bu tür kötü amaçlı saldırılara karşı bazı önlemler almak önemlidir:</a:t>
            </a:r>
          </a:p>
          <a:p>
            <a:pPr>
              <a:buFont typeface="Wingdings" panose="05000000000000000000" pitchFamily="2" charset="2"/>
              <a:buChar char="§"/>
            </a:pPr>
            <a:r>
              <a:rPr lang="tr-TR" dirty="0">
                <a:highlight>
                  <a:srgbClr val="FFFF00"/>
                </a:highlight>
              </a:rPr>
              <a:t>Güçlü ve benzersiz parolalar kullanın. Parolanızı sık sık değiştirin.</a:t>
            </a:r>
          </a:p>
          <a:p>
            <a:pPr>
              <a:buFont typeface="Wingdings" panose="05000000000000000000" pitchFamily="2" charset="2"/>
              <a:buChar char="§"/>
            </a:pPr>
            <a:r>
              <a:rPr lang="tr-TR" dirty="0">
                <a:highlight>
                  <a:srgbClr val="FFFF00"/>
                </a:highlight>
              </a:rPr>
              <a:t>iki adımlı doğrulama gibi ek güvenlik özelliklerini etkinleştirin.</a:t>
            </a:r>
          </a:p>
          <a:p>
            <a:pPr>
              <a:buFont typeface="Wingdings" panose="05000000000000000000" pitchFamily="2" charset="2"/>
              <a:buChar char="§"/>
            </a:pPr>
            <a:r>
              <a:rPr lang="tr-TR" dirty="0">
                <a:highlight>
                  <a:srgbClr val="FFFF00"/>
                </a:highlight>
              </a:rPr>
              <a:t>Bilgisayarınızda ve akıllı cihazlarınızda güvenlik yazılımları kullanın, sürekli güncelleştirin.</a:t>
            </a:r>
          </a:p>
          <a:p>
            <a:pPr>
              <a:buFont typeface="Wingdings" panose="05000000000000000000" pitchFamily="2" charset="2"/>
              <a:buChar char="§"/>
            </a:pPr>
            <a:r>
              <a:rPr lang="tr-TR" dirty="0">
                <a:highlight>
                  <a:srgbClr val="FFFF00"/>
                </a:highlight>
              </a:rPr>
              <a:t>Hassas verilerinizi bulut depolama hizmetlerinde yedeklemeyin.</a:t>
            </a:r>
          </a:p>
          <a:p>
            <a:pPr>
              <a:buFont typeface="Wingdings" panose="05000000000000000000" pitchFamily="2" charset="2"/>
              <a:buChar char="§"/>
            </a:pPr>
            <a:r>
              <a:rPr lang="tr-TR" dirty="0">
                <a:highlight>
                  <a:srgbClr val="FFFF00"/>
                </a:highlight>
              </a:rPr>
              <a:t>Maillerinizi ve online hesaplarınıza giriş yapan cihazları izleyin, şüpheli bir aktivite olduğunda hemen şifreyi değiştirin.</a:t>
            </a:r>
          </a:p>
          <a:p>
            <a:pPr>
              <a:buFont typeface="Wingdings" panose="05000000000000000000" pitchFamily="2" charset="2"/>
              <a:buChar char="§"/>
            </a:pPr>
            <a:r>
              <a:rPr lang="tr-TR" dirty="0">
                <a:highlight>
                  <a:srgbClr val="FFFF00"/>
                </a:highlight>
              </a:rPr>
              <a:t>Online hesaplar arasında aynı parolayı kullanmayın.</a:t>
            </a:r>
          </a:p>
          <a:p>
            <a:pPr>
              <a:buFont typeface="Wingdings" panose="05000000000000000000" pitchFamily="2" charset="2"/>
              <a:buChar char="§"/>
            </a:pPr>
            <a:r>
              <a:rPr lang="tr-TR" dirty="0">
                <a:highlight>
                  <a:srgbClr val="FFFF00"/>
                </a:highlight>
              </a:rPr>
              <a:t>Çevrimiçi hesaplarınıza erişen kişiler listesini kontrol edin. Yabancılar varsa hemen kaldırın.</a:t>
            </a:r>
          </a:p>
          <a:p>
            <a:pPr>
              <a:buFont typeface="Wingdings" panose="05000000000000000000" pitchFamily="2" charset="2"/>
              <a:buChar char="§"/>
            </a:pPr>
            <a:r>
              <a:rPr lang="tr-TR" dirty="0">
                <a:highlight>
                  <a:srgbClr val="FFFF00"/>
                </a:highlight>
              </a:rPr>
              <a:t>Sosyal medyada fazla detay paylaşmayın. Hassas verilerinizi korumaya özen gösterin.</a:t>
            </a:r>
          </a:p>
          <a:p>
            <a:pPr>
              <a:buFont typeface="Wingdings" panose="05000000000000000000" pitchFamily="2" charset="2"/>
              <a:buChar char="§"/>
            </a:pPr>
            <a:r>
              <a:rPr lang="tr-TR" dirty="0">
                <a:highlight>
                  <a:srgbClr val="FFFF00"/>
                </a:highlight>
              </a:rPr>
              <a:t>Siber suçlular tarafından şantaj yapıldığında asla talepte bulunmayın, polise başvurun.</a:t>
            </a:r>
          </a:p>
        </p:txBody>
      </p:sp>
    </p:spTree>
    <p:extLst>
      <p:ext uri="{BB962C8B-B14F-4D97-AF65-F5344CB8AC3E}">
        <p14:creationId xmlns:p14="http://schemas.microsoft.com/office/powerpoint/2010/main" val="1413488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673E8DF1-33AF-4FD7-023D-2E66FD91D6EB}"/>
              </a:ext>
            </a:extLst>
          </p:cNvPr>
          <p:cNvSpPr/>
          <p:nvPr/>
        </p:nvSpPr>
        <p:spPr>
          <a:xfrm>
            <a:off x="-130473" y="1940394"/>
            <a:ext cx="11848861" cy="2585323"/>
          </a:xfrm>
          <a:prstGeom prst="rect">
            <a:avLst/>
          </a:prstGeom>
          <a:noFill/>
        </p:spPr>
        <p:txBody>
          <a:bodyPr wrap="square" lIns="91440" tIns="45720" rIns="91440" bIns="45720">
            <a:spAutoFit/>
          </a:bodyPr>
          <a:lstStyle/>
          <a:p>
            <a:pPr algn="ctr"/>
            <a:r>
              <a:rPr lang="tr-TR"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Siber güvenliğin önemine ilişkin bildiğiniz   </a:t>
            </a:r>
          </a:p>
          <a:p>
            <a:pPr algn="ctr"/>
            <a:r>
              <a:rPr lang="tr-TR"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başka örnek olaylar var mı ?</a:t>
            </a:r>
          </a:p>
        </p:txBody>
      </p:sp>
    </p:spTree>
    <p:extLst>
      <p:ext uri="{BB962C8B-B14F-4D97-AF65-F5344CB8AC3E}">
        <p14:creationId xmlns:p14="http://schemas.microsoft.com/office/powerpoint/2010/main" val="764628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ikdörtgen 3">
            <a:extLst>
              <a:ext uri="{FF2B5EF4-FFF2-40B4-BE49-F238E27FC236}">
                <a16:creationId xmlns:a16="http://schemas.microsoft.com/office/drawing/2014/main" id="{73B5F926-ADE0-F6F3-F5D0-67E23C4E7354}"/>
              </a:ext>
            </a:extLst>
          </p:cNvPr>
          <p:cNvSpPr/>
          <p:nvPr/>
        </p:nvSpPr>
        <p:spPr>
          <a:xfrm>
            <a:off x="3890408" y="2505670"/>
            <a:ext cx="4101700" cy="923330"/>
          </a:xfrm>
          <a:prstGeom prst="rect">
            <a:avLst/>
          </a:prstGeom>
          <a:noFill/>
        </p:spPr>
        <p:txBody>
          <a:bodyPr wrap="none" lIns="91440" tIns="45720" rIns="91440" bIns="45720">
            <a:spAutoFit/>
          </a:bodyPr>
          <a:lstStyle/>
          <a:p>
            <a:pPr algn="ctr"/>
            <a:r>
              <a:rPr lang="tr-TR" sz="5400" b="1" dirty="0">
                <a:ln w="22225">
                  <a:solidFill>
                    <a:schemeClr val="accent2"/>
                  </a:solidFill>
                  <a:prstDash val="solid"/>
                </a:ln>
                <a:solidFill>
                  <a:schemeClr val="accent2">
                    <a:lumMod val="40000"/>
                    <a:lumOff val="60000"/>
                  </a:schemeClr>
                </a:solidFill>
              </a:rPr>
              <a:t>BİLGİ NEDİR ?</a:t>
            </a:r>
            <a:endParaRPr lang="tr-TR"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1342326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1B8EA12A-48F9-CF2D-61A4-B2FE831E4B08}"/>
              </a:ext>
            </a:extLst>
          </p:cNvPr>
          <p:cNvSpPr>
            <a:spLocks noGrp="1"/>
          </p:cNvSpPr>
          <p:nvPr>
            <p:ph idx="1"/>
          </p:nvPr>
        </p:nvSpPr>
        <p:spPr>
          <a:xfrm>
            <a:off x="1066800" y="2506915"/>
            <a:ext cx="10058400" cy="4569134"/>
          </a:xfrm>
        </p:spPr>
        <p:txBody>
          <a:bodyPr/>
          <a:lstStyle/>
          <a:p>
            <a:r>
              <a:rPr lang="tr-TR" dirty="0"/>
              <a:t>Bilgi farklı şekillerde tanımlanabilir. Türk Dil Kurumu sözlüğündeki tanımlardan birinde bilgi</a:t>
            </a:r>
          </a:p>
          <a:p>
            <a:r>
              <a:rPr lang="tr-TR" dirty="0"/>
              <a:t>için “öğrenme, araştırma veya gözlem yolu ile elde edilen gerçek” ifadesi kullanılmıştır.</a:t>
            </a:r>
          </a:p>
          <a:p>
            <a:r>
              <a:rPr lang="tr-TR" dirty="0"/>
              <a:t>Cambridge sözlüğünde ise bilgi (</a:t>
            </a:r>
            <a:r>
              <a:rPr lang="tr-TR" dirty="0" err="1"/>
              <a:t>information</a:t>
            </a:r>
            <a:r>
              <a:rPr lang="tr-TR" dirty="0"/>
              <a:t>), “bir durum, kişi, olay vb. hakkındaki gerçekler”</a:t>
            </a:r>
          </a:p>
          <a:p>
            <a:r>
              <a:rPr lang="tr-TR" dirty="0"/>
              <a:t>olarak tanımlanmıştır.</a:t>
            </a:r>
          </a:p>
        </p:txBody>
      </p:sp>
    </p:spTree>
    <p:extLst>
      <p:ext uri="{BB962C8B-B14F-4D97-AF65-F5344CB8AC3E}">
        <p14:creationId xmlns:p14="http://schemas.microsoft.com/office/powerpoint/2010/main" val="868307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DF4F0A18-5A23-6E8F-1688-D32CA3456430}"/>
              </a:ext>
            </a:extLst>
          </p:cNvPr>
          <p:cNvSpPr>
            <a:spLocks noGrp="1"/>
          </p:cNvSpPr>
          <p:nvPr>
            <p:ph idx="1"/>
          </p:nvPr>
        </p:nvSpPr>
        <p:spPr/>
        <p:txBody>
          <a:bodyPr/>
          <a:lstStyle/>
          <a:p>
            <a:r>
              <a:rPr lang="tr-TR" dirty="0">
                <a:highlight>
                  <a:srgbClr val="FFFF00"/>
                </a:highlight>
              </a:rPr>
              <a:t>Örneğin; bir kişiye ait isim, T.C. kimlik </a:t>
            </a:r>
            <a:r>
              <a:rPr lang="tr-TR" dirty="0" err="1">
                <a:highlight>
                  <a:srgbClr val="FFFF00"/>
                </a:highlight>
              </a:rPr>
              <a:t>no</a:t>
            </a:r>
            <a:r>
              <a:rPr lang="tr-TR" dirty="0">
                <a:highlight>
                  <a:srgbClr val="FFFF00"/>
                </a:highlight>
              </a:rPr>
              <a:t>, adres, fotoğraf, okuduğu okul/çalıştığı işyeri vb.</a:t>
            </a:r>
          </a:p>
          <a:p>
            <a:r>
              <a:rPr lang="tr-TR" dirty="0">
                <a:highlight>
                  <a:srgbClr val="FFFF00"/>
                </a:highlight>
              </a:rPr>
              <a:t>bilgiler onun kişisel bilgileridir. Bir kurumun işleyişiyle ilgili olarak belli kişi veya grupların</a:t>
            </a:r>
          </a:p>
          <a:p>
            <a:r>
              <a:rPr lang="tr-TR" dirty="0">
                <a:highlight>
                  <a:srgbClr val="FFFF00"/>
                </a:highlight>
              </a:rPr>
              <a:t>sahip olduğu bilgi ise kurumsal bilgidir. Belli kişi veya kurumların parayla ilgili işlemleri</a:t>
            </a:r>
          </a:p>
          <a:p>
            <a:r>
              <a:rPr lang="tr-TR" dirty="0">
                <a:highlight>
                  <a:srgbClr val="FFFF00"/>
                </a:highlight>
              </a:rPr>
              <a:t>hakkındaki bilgiye finansal bilgi denir. Bilginin bu gibi farklı türlerinin hepsi için güvenlik</a:t>
            </a:r>
          </a:p>
          <a:p>
            <a:r>
              <a:rPr lang="tr-TR" dirty="0">
                <a:highlight>
                  <a:srgbClr val="FFFF00"/>
                </a:highlight>
              </a:rPr>
              <a:t>önemli bir hedeftir.</a:t>
            </a:r>
          </a:p>
        </p:txBody>
      </p:sp>
    </p:spTree>
    <p:extLst>
      <p:ext uri="{BB962C8B-B14F-4D97-AF65-F5344CB8AC3E}">
        <p14:creationId xmlns:p14="http://schemas.microsoft.com/office/powerpoint/2010/main" val="2252149080"/>
      </p:ext>
    </p:extLst>
  </p:cSld>
  <p:clrMapOvr>
    <a:masterClrMapping/>
  </p:clrMapOvr>
</p:sld>
</file>

<file path=ppt/theme/theme1.xml><?xml version="1.0" encoding="utf-8"?>
<a:theme xmlns:a="http://schemas.openxmlformats.org/drawingml/2006/main" name="Geçmişe bakış">
  <a:themeElements>
    <a:clrScheme name="Sıcak Mavi">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Geçmişe bakış">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eçmişe bakış">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330</TotalTime>
  <Words>2424</Words>
  <Application>Microsoft Office PowerPoint</Application>
  <PresentationFormat>Geniş ekran</PresentationFormat>
  <Paragraphs>218</Paragraphs>
  <Slides>44</Slides>
  <Notes>1</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44</vt:i4>
      </vt:variant>
    </vt:vector>
  </HeadingPairs>
  <TitlesOfParts>
    <vt:vector size="48" baseType="lpstr">
      <vt:lpstr>Calibri</vt:lpstr>
      <vt:lpstr>Calibri Light</vt:lpstr>
      <vt:lpstr>Wingdings</vt:lpstr>
      <vt:lpstr>Geçmişe bakış</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Aşağıdaki örnek olayların her biri bilginin hangi temel özelliklerine zarar  verir?</vt:lpstr>
      <vt:lpstr>PowerPoint Sunusu</vt:lpstr>
      <vt:lpstr>PowerPoint Sunusu</vt:lpstr>
      <vt:lpstr>Siber saldırı yapan kişilerin hedefleri neler olabilir? </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Siber saldırı tasarlama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ilayda ergül</dc:creator>
  <cp:lastModifiedBy>�layda ERG�L</cp:lastModifiedBy>
  <cp:revision>12</cp:revision>
  <dcterms:created xsi:type="dcterms:W3CDTF">2023-09-12T18:33:13Z</dcterms:created>
  <dcterms:modified xsi:type="dcterms:W3CDTF">2023-09-14T14:13:39Z</dcterms:modified>
</cp:coreProperties>
</file>

<file path=docProps/thumbnail.jpeg>
</file>